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477" r:id="rId2"/>
    <p:sldId id="583" r:id="rId3"/>
    <p:sldId id="585" r:id="rId4"/>
    <p:sldId id="606" r:id="rId5"/>
    <p:sldId id="542" r:id="rId6"/>
    <p:sldId id="599" r:id="rId7"/>
    <p:sldId id="600" r:id="rId8"/>
    <p:sldId id="582" r:id="rId9"/>
    <p:sldId id="588" r:id="rId10"/>
    <p:sldId id="594" r:id="rId11"/>
    <p:sldId id="590" r:id="rId12"/>
    <p:sldId id="603" r:id="rId13"/>
    <p:sldId id="580" r:id="rId14"/>
  </p:sldIdLst>
  <p:sldSz cx="9906000" cy="6858000" type="A4"/>
  <p:notesSz cx="6797675" cy="9926638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ичулин Алексей Николаевич" initials="ПАН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00B0F0"/>
    <a:srgbClr val="6C6C6C"/>
    <a:srgbClr val="ACACAC"/>
    <a:srgbClr val="CCCCCC"/>
    <a:srgbClr val="BDBDBD"/>
    <a:srgbClr val="46555C"/>
    <a:srgbClr val="3C4B53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2" autoAdjust="0"/>
    <p:restoredTop sz="96433" autoAdjust="0"/>
  </p:normalViewPr>
  <p:slideViewPr>
    <p:cSldViewPr snapToGrid="0">
      <p:cViewPr varScale="1">
        <p:scale>
          <a:sx n="95" d="100"/>
          <a:sy n="95" d="100"/>
        </p:scale>
        <p:origin x="1164" y="96"/>
      </p:cViewPr>
      <p:guideLst>
        <p:guide orient="horz" pos="361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222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3333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4444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01011101011105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1212116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заказчики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0"/>
                  <c:y val="-2.56383855024711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25535836289454E-2"/>
                      <c:h val="0.1115870400878637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США</c:v>
                </c:pt>
                <c:pt idx="1">
                  <c:v>Англия</c:v>
                </c:pt>
                <c:pt idx="2">
                  <c:v>Германия</c:v>
                </c:pt>
                <c:pt idx="3">
                  <c:v>Япония</c:v>
                </c:pt>
                <c:pt idx="4">
                  <c:v>Китай</c:v>
                </c:pt>
                <c:pt idx="5">
                  <c:v>Россия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</c:v>
                </c:pt>
                <c:pt idx="1">
                  <c:v>8.5</c:v>
                </c:pt>
                <c:pt idx="2">
                  <c:v>6.2</c:v>
                </c:pt>
                <c:pt idx="3">
                  <c:v>5.0999999999999996</c:v>
                </c:pt>
                <c:pt idx="4">
                  <c:v>1.2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47296"/>
        <c:axId val="252447688"/>
      </c:barChart>
      <c:catAx>
        <c:axId val="2524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47688"/>
        <c:crosses val="autoZero"/>
        <c:auto val="1"/>
        <c:lblAlgn val="ctr"/>
        <c:lblOffset val="100"/>
        <c:noMultiLvlLbl val="0"/>
      </c:catAx>
      <c:valAx>
        <c:axId val="252447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244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заказчики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</c:v>
                </c:pt>
                <c:pt idx="1">
                  <c:v>США</c:v>
                </c:pt>
                <c:pt idx="2">
                  <c:v>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0.01</c:v>
                </c:pt>
                <c:pt idx="1">
                  <c:v>0.2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48472"/>
        <c:axId val="252448864"/>
      </c:barChart>
      <c:catAx>
        <c:axId val="25244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48864"/>
        <c:crosses val="autoZero"/>
        <c:auto val="1"/>
        <c:lblAlgn val="ctr"/>
        <c:lblOffset val="100"/>
        <c:noMultiLvlLbl val="0"/>
      </c:catAx>
      <c:valAx>
        <c:axId val="252448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244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1305370001179948E-2"/>
                  <c:y val="0.29553816584294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Китай</c:v>
                </c:pt>
                <c:pt idx="1">
                  <c:v>США</c:v>
                </c:pt>
                <c:pt idx="2">
                  <c:v>Россия</c:v>
                </c:pt>
                <c:pt idx="3">
                  <c:v>Япония</c:v>
                </c:pt>
                <c:pt idx="4">
                  <c:v>Германия</c:v>
                </c:pt>
                <c:pt idx="5">
                  <c:v>Англия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1368</c:v>
                </c:pt>
                <c:pt idx="1">
                  <c:v>319</c:v>
                </c:pt>
                <c:pt idx="2">
                  <c:v>146</c:v>
                </c:pt>
                <c:pt idx="3">
                  <c:v>127</c:v>
                </c:pt>
                <c:pt idx="4">
                  <c:v>81</c:v>
                </c:pt>
                <c:pt idx="5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49648"/>
        <c:axId val="252450040"/>
      </c:barChart>
      <c:catAx>
        <c:axId val="2524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0040"/>
        <c:crossesAt val="0"/>
        <c:auto val="1"/>
        <c:lblAlgn val="ctr"/>
        <c:lblOffset val="100"/>
        <c:noMultiLvlLbl val="0"/>
      </c:catAx>
      <c:valAx>
        <c:axId val="252450040"/>
        <c:scaling>
          <c:orientation val="minMax"/>
          <c:max val="3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244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587426774781437"/>
                  <c:y val="0.641177278160028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229126847213097E-3"/>
                  <c:y val="-5.1280808863908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41134598954637E-2"/>
                      <c:h val="8.594663565590979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Китай</c:v>
                </c:pt>
                <c:pt idx="1">
                  <c:v>США</c:v>
                </c:pt>
                <c:pt idx="2">
                  <c:v>Россия</c:v>
                </c:pt>
                <c:pt idx="3">
                  <c:v>Япония</c:v>
                </c:pt>
                <c:pt idx="4">
                  <c:v>Германия</c:v>
                </c:pt>
                <c:pt idx="5">
                  <c:v>Англия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4150</c:v>
                </c:pt>
                <c:pt idx="1">
                  <c:v>1591</c:v>
                </c:pt>
                <c:pt idx="2">
                  <c:v>25</c:v>
                </c:pt>
                <c:pt idx="3">
                  <c:v>505</c:v>
                </c:pt>
                <c:pt idx="4">
                  <c:v>449</c:v>
                </c:pt>
                <c:pt idx="5">
                  <c:v>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50824"/>
        <c:axId val="252451216"/>
      </c:barChart>
      <c:catAx>
        <c:axId val="25245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1216"/>
        <c:crossesAt val="0"/>
        <c:auto val="1"/>
        <c:lblAlgn val="ctr"/>
        <c:lblOffset val="100"/>
        <c:noMultiLvlLbl val="0"/>
      </c:catAx>
      <c:valAx>
        <c:axId val="252451216"/>
        <c:scaling>
          <c:orientation val="minMax"/>
          <c:max val="17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245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 2014 г.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7572007874473324E-2"/>
                  <c:y val="-3.42089794530634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363636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Развитие соб. ЦОД и серверных</c:v>
                </c:pt>
                <c:pt idx="1">
                  <c:v>Эксплуатация собств. залов и серверных</c:v>
                </c:pt>
                <c:pt idx="2">
                  <c:v>Аренда инфраструктуры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2005</c:v>
                </c:pt>
                <c:pt idx="1">
                  <c:v>320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29705161078584E-3"/>
          <c:y val="0.7048246931966331"/>
          <c:w val="0.97325144043608836"/>
          <c:h val="0.19330452416350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rgbClr val="363636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63636"/>
          </a:solidFill>
          <a:latin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Существующая модель - ежегодный рост затрат бюджета на ИТ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1.05</c:v>
                </c:pt>
                <c:pt idx="2">
                  <c:v>1.1025</c:v>
                </c:pt>
                <c:pt idx="3">
                  <c:v>1.1576250000000001</c:v>
                </c:pt>
                <c:pt idx="4">
                  <c:v>1.2155062500000002</c:v>
                </c:pt>
                <c:pt idx="5">
                  <c:v>1.2762815625000004</c:v>
                </c:pt>
                <c:pt idx="6">
                  <c:v>1.3400956406250004</c:v>
                </c:pt>
                <c:pt idx="7">
                  <c:v>1.4071004226562505</c:v>
                </c:pt>
                <c:pt idx="8">
                  <c:v>1.477455443789063</c:v>
                </c:pt>
                <c:pt idx="9">
                  <c:v>1.5513282159785162</c:v>
                </c:pt>
                <c:pt idx="10">
                  <c:v>1.628894626777442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Целевая модель - экономия бюджетных затрат на ИТ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1">
                  <c:v>0.89249999999999996</c:v>
                </c:pt>
                <c:pt idx="2">
                  <c:v>0.93712499999999999</c:v>
                </c:pt>
                <c:pt idx="3">
                  <c:v>0.98398125000000003</c:v>
                </c:pt>
                <c:pt idx="4">
                  <c:v>1.0331803125000001</c:v>
                </c:pt>
                <c:pt idx="5">
                  <c:v>1.0848393281250002</c:v>
                </c:pt>
                <c:pt idx="6">
                  <c:v>1.1390812945312503</c:v>
                </c:pt>
                <c:pt idx="7">
                  <c:v>1.1960353592578128</c:v>
                </c:pt>
                <c:pt idx="8">
                  <c:v>1.2558371272207036</c:v>
                </c:pt>
                <c:pt idx="9">
                  <c:v>1.3186289835817389</c:v>
                </c:pt>
                <c:pt idx="10">
                  <c:v>1.3845604327608256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Оператора на созданице Системы ЦОД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1">
                  <c:v>2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</c:v>
                </c:pt>
                <c:pt idx="6">
                  <c:v>1.8</c:v>
                </c:pt>
                <c:pt idx="7">
                  <c:v>1.4</c:v>
                </c:pt>
                <c:pt idx="8">
                  <c:v>1.2558371272207036</c:v>
                </c:pt>
                <c:pt idx="9">
                  <c:v>0.85</c:v>
                </c:pt>
                <c:pt idx="10">
                  <c:v>0.81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913880"/>
        <c:axId val="247914272"/>
      </c:lineChart>
      <c:catAx>
        <c:axId val="24791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914272"/>
        <c:crosses val="autoZero"/>
        <c:auto val="1"/>
        <c:lblAlgn val="ctr"/>
        <c:lblOffset val="100"/>
        <c:noMultiLvlLbl val="0"/>
      </c:catAx>
      <c:valAx>
        <c:axId val="247914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79138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0.04536</cdr:x>
      <cdr:y>0.06746</cdr:y>
    </cdr:from>
    <cdr:to>
      <cdr:x>0.17285</cdr:x>
      <cdr:y>0.17931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611" y="167063"/>
          <a:ext cx="57512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60000"/>
          </a:schemeClr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buClr>
              <a:srgbClr val="F9893D"/>
            </a:buClr>
            <a:buSzPct val="100000"/>
          </a:pPr>
          <a:r>
            <a:rPr lang="ru-RU" sz="1200" b="1" dirty="0" smtClean="0">
              <a:solidFill>
                <a:schemeClr val="tx1"/>
              </a:solidFill>
            </a:rPr>
            <a:t>1368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0.07131</cdr:x>
      <cdr:y>0.19992</cdr:y>
    </cdr:from>
    <cdr:to>
      <cdr:x>0.14648</cdr:x>
      <cdr:y>0.24415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321700" y="495114"/>
          <a:ext cx="339057" cy="109537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0.03734</cdr:x>
      <cdr:y>0.0969</cdr:y>
    </cdr:from>
    <cdr:to>
      <cdr:x>0.17945</cdr:x>
      <cdr:y>0.20875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8461" y="239979"/>
          <a:ext cx="64105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60000"/>
          </a:schemeClr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buClr>
              <a:srgbClr val="F9893D"/>
            </a:buClr>
            <a:buSzPct val="100000"/>
          </a:pPr>
          <a:r>
            <a:rPr lang="ru-RU" sz="1200" b="1" dirty="0" smtClean="0">
              <a:solidFill>
                <a:schemeClr val="tx1"/>
              </a:solidFill>
            </a:rPr>
            <a:t>4150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0.07366</cdr:x>
      <cdr:y>0.22877</cdr:y>
    </cdr:from>
    <cdr:to>
      <cdr:x>0.1463</cdr:x>
      <cdr:y>0.25953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332300" y="566551"/>
          <a:ext cx="327678" cy="7620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A6A1A11-241D-4100-9049-94EFCB0C50CE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3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708665B-1529-4370-B87B-27408A30B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683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918D199-D323-4E70-BD23-82F04F59A50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7613"/>
            <a:ext cx="5438775" cy="390780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3"/>
            <a:ext cx="2946400" cy="49839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E238271-536F-452B-B499-874AFE91F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41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3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6282699" y="4472892"/>
            <a:ext cx="3623302" cy="2385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093667" y="-8189"/>
            <a:ext cx="2095500" cy="14943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187498" y="2978892"/>
            <a:ext cx="2095200" cy="1494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188867" y="-8189"/>
            <a:ext cx="2095500" cy="1494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2089567" y="1481343"/>
            <a:ext cx="2095500" cy="1494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64" y="1489451"/>
            <a:ext cx="2095500" cy="14943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187498" y="-8303"/>
            <a:ext cx="2095500" cy="1494366"/>
          </a:xfrm>
          <a:prstGeom prst="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 flipV="1">
            <a:off x="1966" y="2978892"/>
            <a:ext cx="2095500" cy="149436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 flipV="1">
            <a:off x="4187498" y="1489451"/>
            <a:ext cx="2095500" cy="1494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27"/>
          <p:cNvSpPr>
            <a:spLocks noGrp="1"/>
          </p:cNvSpPr>
          <p:nvPr>
            <p:ph type="title" hasCustomPrompt="1"/>
          </p:nvPr>
        </p:nvSpPr>
        <p:spPr>
          <a:xfrm>
            <a:off x="419101" y="4923923"/>
            <a:ext cx="5616410" cy="10187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1" y="5985470"/>
            <a:ext cx="5616410" cy="5290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15" hasCustomPrompt="1"/>
          </p:nvPr>
        </p:nvSpPr>
        <p:spPr>
          <a:xfrm>
            <a:off x="6423025" y="5380623"/>
            <a:ext cx="3343192" cy="49105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ФАМИЛИЯ докладчика</a:t>
            </a:r>
            <a:br>
              <a:rPr lang="ru-RU" dirty="0" smtClean="0"/>
            </a:br>
            <a:r>
              <a:rPr lang="ru-RU" dirty="0" smtClean="0"/>
              <a:t>Имя Отчество</a:t>
            </a:r>
            <a:endParaRPr lang="ru-RU" dirty="0"/>
          </a:p>
        </p:txBody>
      </p:sp>
      <p:sp>
        <p:nvSpPr>
          <p:cNvPr id="55" name="Текст 53"/>
          <p:cNvSpPr>
            <a:spLocks noGrp="1"/>
          </p:cNvSpPr>
          <p:nvPr>
            <p:ph type="body" sz="quarter" idx="16" hasCustomPrompt="1"/>
          </p:nvPr>
        </p:nvSpPr>
        <p:spPr>
          <a:xfrm>
            <a:off x="6423025" y="5912862"/>
            <a:ext cx="3343192" cy="23864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B46CD622-5FEB-443D-90CC-D773F4E18DAF}" type="datetime4">
              <a:rPr lang="ru-RU" smtClean="0"/>
              <a:t>2 сентября 2015 г.</a:t>
            </a:fld>
            <a:endParaRPr lang="ru-RU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7056890" y="6110414"/>
            <a:ext cx="207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Москва</a:t>
            </a:r>
          </a:p>
        </p:txBody>
      </p:sp>
      <p:pic>
        <p:nvPicPr>
          <p:cNvPr id="35" name="Picture 4" descr="http://safedata.ru/upload/iblock/cfc/2014_07_14_14_05_38_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"/>
          <a:stretch/>
        </p:blipFill>
        <p:spPr bwMode="auto">
          <a:xfrm>
            <a:off x="2089567" y="-8303"/>
            <a:ext cx="2095200" cy="14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дата-центр Safedata - Москва II - фоторепортаж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" t="8951" r="4425" b="3445"/>
          <a:stretch/>
        </p:blipFill>
        <p:spPr bwMode="auto">
          <a:xfrm>
            <a:off x="4187498" y="1481343"/>
            <a:ext cx="2095500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 userDrawn="1"/>
        </p:nvSpPr>
        <p:spPr>
          <a:xfrm>
            <a:off x="1966" y="-8303"/>
            <a:ext cx="2095500" cy="1494367"/>
          </a:xfrm>
          <a:prstGeom prst="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r-style.com/upload/iblock/778/77823e182dc7f0a665c8b49e7fc2434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67" y="2978892"/>
            <a:ext cx="2097822" cy="14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2" r="3528"/>
          <a:stretch/>
        </p:blipFill>
        <p:spPr>
          <a:xfrm>
            <a:off x="1966" y="1481343"/>
            <a:ext cx="2094869" cy="1494000"/>
          </a:xfrm>
          <a:prstGeom prst="rect">
            <a:avLst/>
          </a:prstGeom>
        </p:spPr>
      </p:pic>
      <p:pic>
        <p:nvPicPr>
          <p:cNvPr id="22" name="Рисунок 21" descr="C:\Users\nigmatullina\Documents\Работушка\НДЦ\логотип.png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29" y="2307003"/>
            <a:ext cx="2309704" cy="6683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5" name="AutoShape 5"/>
          <p:cNvCxnSpPr>
            <a:cxnSpLocks noChangeShapeType="1"/>
          </p:cNvCxnSpPr>
          <p:nvPr userDrawn="1"/>
        </p:nvCxnSpPr>
        <p:spPr bwMode="auto">
          <a:xfrm>
            <a:off x="9224433" y="2345103"/>
            <a:ext cx="0" cy="540000"/>
          </a:xfrm>
          <a:prstGeom prst="straightConnector1">
            <a:avLst/>
          </a:prstGeom>
          <a:noFill/>
          <a:ln w="9525">
            <a:solidFill>
              <a:srgbClr val="798187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846541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2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107564" y="218311"/>
            <a:ext cx="504056" cy="2544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569" tIns="49785" rIns="99569" bIns="49785" anchor="ctr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42B429A-46C2-41FC-A188-4E3DCFCB7CA3}" type="slidenum">
              <a:rPr lang="ru-RU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pPr algn="ctr" eaLnBrk="1" hangingPunct="1">
                <a:defRPr/>
              </a:pPr>
              <a:t>‹#›</a:t>
            </a:fld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Текст 53"/>
          <p:cNvSpPr>
            <a:spLocks noGrp="1"/>
          </p:cNvSpPr>
          <p:nvPr>
            <p:ph type="body" sz="quarter" idx="15" hasCustomPrompt="1"/>
          </p:nvPr>
        </p:nvSpPr>
        <p:spPr>
          <a:xfrm>
            <a:off x="682673" y="218311"/>
            <a:ext cx="5441902" cy="33308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600" b="0" kern="12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" name="Овал 1"/>
          <p:cNvSpPr/>
          <p:nvPr userDrawn="1"/>
        </p:nvSpPr>
        <p:spPr>
          <a:xfrm>
            <a:off x="178617" y="164551"/>
            <a:ext cx="361950" cy="361950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45563"/>
            <a:ext cx="9906000" cy="63500"/>
          </a:xfrm>
          <a:prstGeom prst="rect">
            <a:avLst/>
          </a:prstGeom>
          <a:pattFill prst="lt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18" y="137188"/>
            <a:ext cx="487168" cy="387746"/>
          </a:xfrm>
          <a:prstGeom prst="rect">
            <a:avLst/>
          </a:prstGeom>
        </p:spPr>
      </p:pic>
      <p:pic>
        <p:nvPicPr>
          <p:cNvPr id="2050" name="Picture 2" descr="http://www.rostelecom.ru/about/identity/logo_rostelecom_v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89" y="112477"/>
            <a:ext cx="535782" cy="43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 rot="16200000">
            <a:off x="6549297" y="261809"/>
            <a:ext cx="756008" cy="1384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en-US" sz="300" dirty="0" smtClean="0">
                <a:solidFill>
                  <a:srgbClr val="CFD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11101101010110111110001</a:t>
            </a:r>
            <a:endParaRPr lang="ru-RU" sz="300" dirty="0">
              <a:solidFill>
                <a:srgbClr val="CFDA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6591774" y="261809"/>
            <a:ext cx="756008" cy="1384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en-US" sz="300" dirty="0" smtClean="0">
                <a:solidFill>
                  <a:srgbClr val="CFD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01100101101110011010101</a:t>
            </a:r>
            <a:endParaRPr lang="ru-RU" sz="300" dirty="0">
              <a:solidFill>
                <a:srgbClr val="CFDA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C:\Users\nigmatullina\Documents\Работушка\НДЦ\логотип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23" y="110984"/>
            <a:ext cx="1705895" cy="4936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AutoShape 5"/>
          <p:cNvCxnSpPr>
            <a:cxnSpLocks noChangeShapeType="1"/>
          </p:cNvCxnSpPr>
          <p:nvPr userDrawn="1"/>
        </p:nvCxnSpPr>
        <p:spPr bwMode="auto">
          <a:xfrm>
            <a:off x="8598324" y="67206"/>
            <a:ext cx="0" cy="540000"/>
          </a:xfrm>
          <a:prstGeom prst="straightConnector1">
            <a:avLst/>
          </a:prstGeom>
          <a:noFill/>
          <a:ln w="9525">
            <a:solidFill>
              <a:srgbClr val="798187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035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2075" y="4478337"/>
            <a:ext cx="8543925" cy="1325563"/>
          </a:xfrm>
          <a:prstGeom prst="rect">
            <a:avLst/>
          </a:prstGeom>
        </p:spPr>
        <p:txBody>
          <a:bodyPr/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431800"/>
            <a:ext cx="99060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nigmatullina\Documents\Работушка\НДЦ\логотип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96" y="544115"/>
            <a:ext cx="2309704" cy="6683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9" name="AutoShape 5"/>
          <p:cNvCxnSpPr>
            <a:cxnSpLocks noChangeShapeType="1"/>
          </p:cNvCxnSpPr>
          <p:nvPr userDrawn="1"/>
        </p:nvCxnSpPr>
        <p:spPr bwMode="auto">
          <a:xfrm>
            <a:off x="9639300" y="582215"/>
            <a:ext cx="0" cy="540000"/>
          </a:xfrm>
          <a:prstGeom prst="straightConnector1">
            <a:avLst/>
          </a:prstGeom>
          <a:noFill/>
          <a:ln w="9525">
            <a:solidFill>
              <a:srgbClr val="798187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459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0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79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1" y="4923922"/>
            <a:ext cx="5616410" cy="1061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</a:t>
            </a:r>
            <a:r>
              <a:rPr lang="ru-RU" dirty="0" err="1"/>
              <a:t>катастрофоустойчивой</a:t>
            </a:r>
            <a:r>
              <a:rPr lang="ru-RU" dirty="0"/>
              <a:t> системы ЦОД для государственных информационных ресурсов</a:t>
            </a:r>
            <a:endParaRPr lang="ru-RU" dirty="0">
              <a:solidFill>
                <a:srgbClr val="6C6C6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Меребашвили Тамара Александровна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78625" y="-128386"/>
            <a:ext cx="1098493" cy="10907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379524" y="4862"/>
            <a:ext cx="1008477" cy="824251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4 февраля 2016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84694" y="1481654"/>
            <a:ext cx="3621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Целевая модель взаимодействия</a:t>
            </a:r>
            <a:endParaRPr lang="ru-RU" dirty="0"/>
          </a:p>
        </p:txBody>
      </p:sp>
      <p:sp>
        <p:nvSpPr>
          <p:cNvPr id="602" name="Прямоугольник 601"/>
          <p:cNvSpPr/>
          <p:nvPr/>
        </p:nvSpPr>
        <p:spPr>
          <a:xfrm>
            <a:off x="6929345" y="1352022"/>
            <a:ext cx="2700631" cy="4463949"/>
          </a:xfrm>
          <a:prstGeom prst="rect">
            <a:avLst/>
          </a:prstGeom>
          <a:pattFill prst="wdUpDiag">
            <a:fgClr>
              <a:srgbClr val="FFFFFF">
                <a:lumMod val="95000"/>
              </a:srgbClr>
            </a:fgClr>
            <a:bgClr>
              <a:srgbClr val="FFFFFF"/>
            </a:bgClr>
          </a:patt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3" name="Прямоугольник 602"/>
          <p:cNvSpPr/>
          <p:nvPr/>
        </p:nvSpPr>
        <p:spPr>
          <a:xfrm>
            <a:off x="89114" y="2451921"/>
            <a:ext cx="6912241" cy="429290"/>
          </a:xfrm>
          <a:prstGeom prst="rect">
            <a:avLst/>
          </a:prstGeom>
          <a:pattFill prst="wdUpDiag">
            <a:fgClr>
              <a:srgbClr val="FFFFFF">
                <a:lumMod val="9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5" name="Прямоугольник 604"/>
          <p:cNvSpPr/>
          <p:nvPr/>
        </p:nvSpPr>
        <p:spPr>
          <a:xfrm flipH="1">
            <a:off x="1963457" y="4411264"/>
            <a:ext cx="4755866" cy="2337726"/>
          </a:xfrm>
          <a:prstGeom prst="rect">
            <a:avLst/>
          </a:prstGeom>
          <a:solidFill>
            <a:srgbClr val="C5E9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6" name="Прямоугольник 605"/>
          <p:cNvSpPr/>
          <p:nvPr/>
        </p:nvSpPr>
        <p:spPr>
          <a:xfrm>
            <a:off x="5442393" y="1151236"/>
            <a:ext cx="1283249" cy="983943"/>
          </a:xfrm>
          <a:prstGeom prst="rect">
            <a:avLst/>
          </a:prstGeom>
          <a:noFill/>
          <a:ln w="12700" cap="flat" cmpd="sng" algn="ctr">
            <a:solidFill>
              <a:srgbClr val="6C6C6C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7" name="Группа 606"/>
          <p:cNvGrpSpPr/>
          <p:nvPr/>
        </p:nvGrpSpPr>
        <p:grpSpPr>
          <a:xfrm>
            <a:off x="811227" y="1260137"/>
            <a:ext cx="561024" cy="518034"/>
            <a:chOff x="909083" y="2521499"/>
            <a:chExt cx="708801" cy="654487"/>
          </a:xfrm>
        </p:grpSpPr>
        <p:grpSp>
          <p:nvGrpSpPr>
            <p:cNvPr id="608" name="Группа 607"/>
            <p:cNvGrpSpPr/>
            <p:nvPr/>
          </p:nvGrpSpPr>
          <p:grpSpPr>
            <a:xfrm>
              <a:off x="909083" y="2717452"/>
              <a:ext cx="708801" cy="458534"/>
              <a:chOff x="-1368661" y="2463738"/>
              <a:chExt cx="1436180" cy="929088"/>
            </a:xfrm>
          </p:grpSpPr>
          <p:sp>
            <p:nvSpPr>
              <p:cNvPr id="612" name="Прямоугольник 611"/>
              <p:cNvSpPr/>
              <p:nvPr/>
            </p:nvSpPr>
            <p:spPr>
              <a:xfrm>
                <a:off x="-1368661" y="2837193"/>
                <a:ext cx="180021" cy="435316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3" name="Прямоугольник 612"/>
              <p:cNvSpPr/>
              <p:nvPr/>
            </p:nvSpPr>
            <p:spPr>
              <a:xfrm>
                <a:off x="-1139344" y="2572642"/>
                <a:ext cx="994820" cy="699867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4" name="Прямоугольник 613"/>
              <p:cNvSpPr/>
              <p:nvPr/>
            </p:nvSpPr>
            <p:spPr>
              <a:xfrm>
                <a:off x="-110453" y="2837193"/>
                <a:ext cx="177972" cy="435316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" name="Прямоугольник 614"/>
              <p:cNvSpPr/>
              <p:nvPr/>
            </p:nvSpPr>
            <p:spPr>
              <a:xfrm>
                <a:off x="-983972" y="2463738"/>
                <a:ext cx="684076" cy="80319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" name="Прямоугольник 615"/>
              <p:cNvSpPr/>
              <p:nvPr/>
            </p:nvSpPr>
            <p:spPr>
              <a:xfrm>
                <a:off x="-995311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" name="Прямоугольник 616"/>
              <p:cNvSpPr/>
              <p:nvPr/>
            </p:nvSpPr>
            <p:spPr>
              <a:xfrm>
                <a:off x="-906976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" name="Прямоугольник 617"/>
              <p:cNvSpPr/>
              <p:nvPr/>
            </p:nvSpPr>
            <p:spPr>
              <a:xfrm>
                <a:off x="-302425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" name="Прямоугольник 618"/>
              <p:cNvSpPr/>
              <p:nvPr/>
            </p:nvSpPr>
            <p:spPr>
              <a:xfrm>
                <a:off x="-385657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" name="Прямоугольник 619"/>
              <p:cNvSpPr/>
              <p:nvPr/>
            </p:nvSpPr>
            <p:spPr>
              <a:xfrm>
                <a:off x="-702024" y="3041031"/>
                <a:ext cx="137784" cy="2379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" name="Прямоугольник 620"/>
              <p:cNvSpPr/>
              <p:nvPr/>
            </p:nvSpPr>
            <p:spPr>
              <a:xfrm>
                <a:off x="-829616" y="2840437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" name="Прямоугольник 621"/>
              <p:cNvSpPr/>
              <p:nvPr/>
            </p:nvSpPr>
            <p:spPr>
              <a:xfrm>
                <a:off x="-459820" y="2840437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" name="Прямоугольник 622"/>
              <p:cNvSpPr/>
              <p:nvPr/>
            </p:nvSpPr>
            <p:spPr>
              <a:xfrm>
                <a:off x="-995311" y="3291438"/>
                <a:ext cx="734007" cy="41122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" name="Прямоугольник 623"/>
              <p:cNvSpPr/>
              <p:nvPr/>
            </p:nvSpPr>
            <p:spPr>
              <a:xfrm>
                <a:off x="-1064910" y="3351704"/>
                <a:ext cx="863554" cy="41122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" name="Прямоугольник 624"/>
              <p:cNvSpPr/>
              <p:nvPr/>
            </p:nvSpPr>
            <p:spPr>
              <a:xfrm rot="16200000">
                <a:off x="-659577" y="2420092"/>
                <a:ext cx="41122" cy="87532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9" name="Группа 608"/>
            <p:cNvGrpSpPr/>
            <p:nvPr/>
          </p:nvGrpSpPr>
          <p:grpSpPr>
            <a:xfrm>
              <a:off x="1258990" y="2521499"/>
              <a:ext cx="163208" cy="195953"/>
              <a:chOff x="7973365" y="573764"/>
              <a:chExt cx="163208" cy="195953"/>
            </a:xfrm>
          </p:grpSpPr>
          <p:sp>
            <p:nvSpPr>
              <p:cNvPr id="610" name="Волна 609"/>
              <p:cNvSpPr/>
              <p:nvPr/>
            </p:nvSpPr>
            <p:spPr>
              <a:xfrm>
                <a:off x="7980022" y="573764"/>
                <a:ext cx="156551" cy="121176"/>
              </a:xfrm>
              <a:prstGeom prst="wave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1" name="Прямоугольник 610"/>
              <p:cNvSpPr/>
              <p:nvPr/>
            </p:nvSpPr>
            <p:spPr>
              <a:xfrm>
                <a:off x="7973365" y="573764"/>
                <a:ext cx="13312" cy="195953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6" name="Группа 625"/>
          <p:cNvGrpSpPr/>
          <p:nvPr/>
        </p:nvGrpSpPr>
        <p:grpSpPr>
          <a:xfrm>
            <a:off x="2717736" y="1389673"/>
            <a:ext cx="354337" cy="357858"/>
            <a:chOff x="3224517" y="2127573"/>
            <a:chExt cx="886145" cy="939873"/>
          </a:xfrm>
        </p:grpSpPr>
        <p:grpSp>
          <p:nvGrpSpPr>
            <p:cNvPr id="627" name="Группа 626"/>
            <p:cNvGrpSpPr/>
            <p:nvPr/>
          </p:nvGrpSpPr>
          <p:grpSpPr>
            <a:xfrm>
              <a:off x="3224517" y="2323526"/>
              <a:ext cx="886145" cy="743920"/>
              <a:chOff x="-3433595" y="2953366"/>
              <a:chExt cx="573530" cy="481480"/>
            </a:xfrm>
          </p:grpSpPr>
          <p:sp>
            <p:nvSpPr>
              <p:cNvPr id="631" name="Прямоугольник 630"/>
              <p:cNvSpPr/>
              <p:nvPr/>
            </p:nvSpPr>
            <p:spPr>
              <a:xfrm>
                <a:off x="-3408213" y="3052694"/>
                <a:ext cx="527385" cy="34474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2" name="Трапеция 631"/>
              <p:cNvSpPr/>
              <p:nvPr/>
            </p:nvSpPr>
            <p:spPr>
              <a:xfrm>
                <a:off x="-3426169" y="2953366"/>
                <a:ext cx="553625" cy="87280"/>
              </a:xfrm>
              <a:prstGeom prst="trapezoid">
                <a:avLst>
                  <a:gd name="adj" fmla="val 0"/>
                </a:avLst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3" name="Прямоугольник 632"/>
              <p:cNvSpPr/>
              <p:nvPr/>
            </p:nvSpPr>
            <p:spPr>
              <a:xfrm>
                <a:off x="-3433595" y="3389127"/>
                <a:ext cx="573530" cy="45719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4" name="Прямоугольник 633"/>
              <p:cNvSpPr/>
              <p:nvPr/>
            </p:nvSpPr>
            <p:spPr>
              <a:xfrm>
                <a:off x="-337470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" name="Прямоугольник 634"/>
              <p:cNvSpPr/>
              <p:nvPr/>
            </p:nvSpPr>
            <p:spPr>
              <a:xfrm>
                <a:off x="-327654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6" name="Прямоугольник 635"/>
              <p:cNvSpPr/>
              <p:nvPr/>
            </p:nvSpPr>
            <p:spPr>
              <a:xfrm>
                <a:off x="-317838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7" name="Прямоугольник 636"/>
              <p:cNvSpPr/>
              <p:nvPr/>
            </p:nvSpPr>
            <p:spPr>
              <a:xfrm>
                <a:off x="-2982062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8" name="Прямоугольник 637"/>
              <p:cNvSpPr/>
              <p:nvPr/>
            </p:nvSpPr>
            <p:spPr>
              <a:xfrm>
                <a:off x="-3080221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9" name="Прямоугольник 638"/>
              <p:cNvSpPr/>
              <p:nvPr/>
            </p:nvSpPr>
            <p:spPr>
              <a:xfrm>
                <a:off x="-337422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0" name="Прямоугольник 639"/>
              <p:cNvSpPr/>
              <p:nvPr/>
            </p:nvSpPr>
            <p:spPr>
              <a:xfrm>
                <a:off x="-327606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1" name="Прямоугольник 640"/>
              <p:cNvSpPr/>
              <p:nvPr/>
            </p:nvSpPr>
            <p:spPr>
              <a:xfrm>
                <a:off x="-317790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2" name="Прямоугольник 641"/>
              <p:cNvSpPr/>
              <p:nvPr/>
            </p:nvSpPr>
            <p:spPr>
              <a:xfrm>
                <a:off x="-2981585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3" name="Прямоугольник 642"/>
              <p:cNvSpPr/>
              <p:nvPr/>
            </p:nvSpPr>
            <p:spPr>
              <a:xfrm>
                <a:off x="-3079744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8" name="Группа 627"/>
            <p:cNvGrpSpPr/>
            <p:nvPr/>
          </p:nvGrpSpPr>
          <p:grpSpPr>
            <a:xfrm>
              <a:off x="3667590" y="2127573"/>
              <a:ext cx="163208" cy="195953"/>
              <a:chOff x="3694186" y="1995686"/>
              <a:chExt cx="163208" cy="195953"/>
            </a:xfrm>
          </p:grpSpPr>
          <p:sp>
            <p:nvSpPr>
              <p:cNvPr id="629" name="Волна 628"/>
              <p:cNvSpPr/>
              <p:nvPr/>
            </p:nvSpPr>
            <p:spPr>
              <a:xfrm>
                <a:off x="3700843" y="1995686"/>
                <a:ext cx="156551" cy="121176"/>
              </a:xfrm>
              <a:prstGeom prst="wave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0" name="Прямоугольник 629"/>
              <p:cNvSpPr/>
              <p:nvPr/>
            </p:nvSpPr>
            <p:spPr>
              <a:xfrm>
                <a:off x="3694186" y="1995686"/>
                <a:ext cx="13312" cy="195953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4" name="Прямоугольник 643"/>
          <p:cNvSpPr/>
          <p:nvPr/>
        </p:nvSpPr>
        <p:spPr>
          <a:xfrm>
            <a:off x="190530" y="1747622"/>
            <a:ext cx="180448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Федеральные органы власти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45" name="Группа 644"/>
          <p:cNvGrpSpPr/>
          <p:nvPr/>
        </p:nvGrpSpPr>
        <p:grpSpPr>
          <a:xfrm>
            <a:off x="4514173" y="1396700"/>
            <a:ext cx="354337" cy="357858"/>
            <a:chOff x="3224517" y="2127573"/>
            <a:chExt cx="886145" cy="939873"/>
          </a:xfrm>
        </p:grpSpPr>
        <p:grpSp>
          <p:nvGrpSpPr>
            <p:cNvPr id="646" name="Группа 645"/>
            <p:cNvGrpSpPr/>
            <p:nvPr/>
          </p:nvGrpSpPr>
          <p:grpSpPr>
            <a:xfrm>
              <a:off x="3224517" y="2323526"/>
              <a:ext cx="886145" cy="743920"/>
              <a:chOff x="-3433595" y="2953366"/>
              <a:chExt cx="573530" cy="481480"/>
            </a:xfrm>
          </p:grpSpPr>
          <p:sp>
            <p:nvSpPr>
              <p:cNvPr id="650" name="Прямоугольник 649"/>
              <p:cNvSpPr/>
              <p:nvPr/>
            </p:nvSpPr>
            <p:spPr>
              <a:xfrm>
                <a:off x="-3408213" y="3052694"/>
                <a:ext cx="527385" cy="34474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1" name="Трапеция 650"/>
              <p:cNvSpPr/>
              <p:nvPr/>
            </p:nvSpPr>
            <p:spPr>
              <a:xfrm>
                <a:off x="-3426169" y="2953366"/>
                <a:ext cx="553625" cy="87280"/>
              </a:xfrm>
              <a:prstGeom prst="trapezoid">
                <a:avLst>
                  <a:gd name="adj" fmla="val 0"/>
                </a:avLst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2" name="Прямоугольник 651"/>
              <p:cNvSpPr/>
              <p:nvPr/>
            </p:nvSpPr>
            <p:spPr>
              <a:xfrm>
                <a:off x="-3433595" y="3389127"/>
                <a:ext cx="573530" cy="45719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3" name="Прямоугольник 652"/>
              <p:cNvSpPr/>
              <p:nvPr/>
            </p:nvSpPr>
            <p:spPr>
              <a:xfrm>
                <a:off x="-337470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4" name="Прямоугольник 653"/>
              <p:cNvSpPr/>
              <p:nvPr/>
            </p:nvSpPr>
            <p:spPr>
              <a:xfrm>
                <a:off x="-327654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" name="Прямоугольник 654"/>
              <p:cNvSpPr/>
              <p:nvPr/>
            </p:nvSpPr>
            <p:spPr>
              <a:xfrm>
                <a:off x="-317838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6" name="Прямоугольник 655"/>
              <p:cNvSpPr/>
              <p:nvPr/>
            </p:nvSpPr>
            <p:spPr>
              <a:xfrm>
                <a:off x="-2982062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7" name="Прямоугольник 656"/>
              <p:cNvSpPr/>
              <p:nvPr/>
            </p:nvSpPr>
            <p:spPr>
              <a:xfrm>
                <a:off x="-3080221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8" name="Прямоугольник 657"/>
              <p:cNvSpPr/>
              <p:nvPr/>
            </p:nvSpPr>
            <p:spPr>
              <a:xfrm>
                <a:off x="-337422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9" name="Прямоугольник 658"/>
              <p:cNvSpPr/>
              <p:nvPr/>
            </p:nvSpPr>
            <p:spPr>
              <a:xfrm>
                <a:off x="-327606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0" name="Прямоугольник 659"/>
              <p:cNvSpPr/>
              <p:nvPr/>
            </p:nvSpPr>
            <p:spPr>
              <a:xfrm>
                <a:off x="-317790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1" name="Прямоугольник 660"/>
              <p:cNvSpPr/>
              <p:nvPr/>
            </p:nvSpPr>
            <p:spPr>
              <a:xfrm>
                <a:off x="-2981585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2" name="Прямоугольник 661"/>
              <p:cNvSpPr/>
              <p:nvPr/>
            </p:nvSpPr>
            <p:spPr>
              <a:xfrm>
                <a:off x="-3079744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7" name="Группа 646"/>
            <p:cNvGrpSpPr/>
            <p:nvPr/>
          </p:nvGrpSpPr>
          <p:grpSpPr>
            <a:xfrm>
              <a:off x="3667590" y="2127573"/>
              <a:ext cx="163208" cy="195953"/>
              <a:chOff x="3694186" y="1995686"/>
              <a:chExt cx="163208" cy="195953"/>
            </a:xfrm>
          </p:grpSpPr>
          <p:sp>
            <p:nvSpPr>
              <p:cNvPr id="648" name="Волна 647"/>
              <p:cNvSpPr/>
              <p:nvPr/>
            </p:nvSpPr>
            <p:spPr>
              <a:xfrm>
                <a:off x="3700843" y="1995686"/>
                <a:ext cx="156551" cy="121176"/>
              </a:xfrm>
              <a:prstGeom prst="wave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9" name="Прямоугольник 648"/>
              <p:cNvSpPr/>
              <p:nvPr/>
            </p:nvSpPr>
            <p:spPr>
              <a:xfrm>
                <a:off x="3694186" y="1995686"/>
                <a:ext cx="13312" cy="195953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3" name="Прямоугольник 662"/>
          <p:cNvSpPr/>
          <p:nvPr/>
        </p:nvSpPr>
        <p:spPr>
          <a:xfrm>
            <a:off x="2182913" y="1747622"/>
            <a:ext cx="14401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егиональные органы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4" name="Прямоугольник 663"/>
          <p:cNvSpPr/>
          <p:nvPr/>
        </p:nvSpPr>
        <p:spPr>
          <a:xfrm>
            <a:off x="5415460" y="1879907"/>
            <a:ext cx="1344151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err="1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Госкорпорации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" name="Прямоугольник 664"/>
          <p:cNvSpPr/>
          <p:nvPr/>
        </p:nvSpPr>
        <p:spPr>
          <a:xfrm>
            <a:off x="3733220" y="1747622"/>
            <a:ext cx="194421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Органы местного самоуправления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67" name="Группа 666"/>
          <p:cNvGrpSpPr>
            <a:grpSpLocks noChangeAspect="1"/>
          </p:cNvGrpSpPr>
          <p:nvPr/>
        </p:nvGrpSpPr>
        <p:grpSpPr>
          <a:xfrm>
            <a:off x="5944152" y="1232996"/>
            <a:ext cx="283563" cy="559027"/>
            <a:chOff x="7110568" y="4133460"/>
            <a:chExt cx="1084146" cy="2137331"/>
          </a:xfrm>
        </p:grpSpPr>
        <p:sp>
          <p:nvSpPr>
            <p:cNvPr id="668" name="Прямоугольник 667"/>
            <p:cNvSpPr/>
            <p:nvPr/>
          </p:nvSpPr>
          <p:spPr>
            <a:xfrm>
              <a:off x="7110568" y="4301803"/>
              <a:ext cx="1084146" cy="1954011"/>
            </a:xfrm>
            <a:prstGeom prst="rect">
              <a:avLst/>
            </a:prstGeom>
            <a:solidFill>
              <a:srgbClr val="6C6C6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9" name="Прямоугольник 668"/>
            <p:cNvSpPr/>
            <p:nvPr/>
          </p:nvSpPr>
          <p:spPr>
            <a:xfrm>
              <a:off x="7354171" y="4133460"/>
              <a:ext cx="596940" cy="12363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0" name="Прямоугольник 669"/>
            <p:cNvSpPr/>
            <p:nvPr/>
          </p:nvSpPr>
          <p:spPr>
            <a:xfrm>
              <a:off x="7563142" y="5927844"/>
              <a:ext cx="178999" cy="34294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1" name="Прямоугольник 670"/>
            <p:cNvSpPr/>
            <p:nvPr/>
          </p:nvSpPr>
          <p:spPr>
            <a:xfrm>
              <a:off x="7589642" y="459428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2" name="Прямоугольник 671"/>
            <p:cNvSpPr/>
            <p:nvPr/>
          </p:nvSpPr>
          <p:spPr>
            <a:xfrm>
              <a:off x="7318605" y="459428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3" name="Прямоугольник 672"/>
            <p:cNvSpPr/>
            <p:nvPr/>
          </p:nvSpPr>
          <p:spPr>
            <a:xfrm>
              <a:off x="7860679" y="459428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4" name="Прямоугольник 673"/>
            <p:cNvSpPr/>
            <p:nvPr/>
          </p:nvSpPr>
          <p:spPr>
            <a:xfrm>
              <a:off x="7589642" y="482824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" name="Прямоугольник 674"/>
            <p:cNvSpPr/>
            <p:nvPr/>
          </p:nvSpPr>
          <p:spPr>
            <a:xfrm>
              <a:off x="7318605" y="482824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" name="Прямоугольник 675"/>
            <p:cNvSpPr/>
            <p:nvPr/>
          </p:nvSpPr>
          <p:spPr>
            <a:xfrm>
              <a:off x="7860679" y="482824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7" name="Прямоугольник 676"/>
            <p:cNvSpPr/>
            <p:nvPr/>
          </p:nvSpPr>
          <p:spPr>
            <a:xfrm>
              <a:off x="7589642" y="506220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8" name="Прямоугольник 677"/>
            <p:cNvSpPr/>
            <p:nvPr/>
          </p:nvSpPr>
          <p:spPr>
            <a:xfrm>
              <a:off x="7318605" y="506220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Прямоугольник 678"/>
            <p:cNvSpPr/>
            <p:nvPr/>
          </p:nvSpPr>
          <p:spPr>
            <a:xfrm>
              <a:off x="7860679" y="506220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0" name="Прямоугольник 679"/>
            <p:cNvSpPr/>
            <p:nvPr/>
          </p:nvSpPr>
          <p:spPr>
            <a:xfrm>
              <a:off x="7589642" y="529616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1" name="Прямоугольник 680"/>
            <p:cNvSpPr/>
            <p:nvPr/>
          </p:nvSpPr>
          <p:spPr>
            <a:xfrm>
              <a:off x="7318605" y="529616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Прямоугольник 681"/>
            <p:cNvSpPr/>
            <p:nvPr/>
          </p:nvSpPr>
          <p:spPr>
            <a:xfrm>
              <a:off x="7860679" y="529616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Прямоугольник 682"/>
            <p:cNvSpPr/>
            <p:nvPr/>
          </p:nvSpPr>
          <p:spPr>
            <a:xfrm>
              <a:off x="7589642" y="553012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4" name="Прямоугольник 683"/>
            <p:cNvSpPr/>
            <p:nvPr/>
          </p:nvSpPr>
          <p:spPr>
            <a:xfrm>
              <a:off x="7318605" y="553012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5" name="Прямоугольник 684"/>
            <p:cNvSpPr/>
            <p:nvPr/>
          </p:nvSpPr>
          <p:spPr>
            <a:xfrm>
              <a:off x="7860679" y="553012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" name="Прямоугольник 685"/>
            <p:cNvSpPr/>
            <p:nvPr/>
          </p:nvSpPr>
          <p:spPr>
            <a:xfrm>
              <a:off x="7856342" y="5930191"/>
              <a:ext cx="260673" cy="4571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" name="Прямоугольник 686"/>
            <p:cNvSpPr/>
            <p:nvPr/>
          </p:nvSpPr>
          <p:spPr>
            <a:xfrm>
              <a:off x="7188268" y="5927844"/>
              <a:ext cx="260673" cy="4571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9" name="Прямоугольник 788"/>
          <p:cNvSpPr/>
          <p:nvPr/>
        </p:nvSpPr>
        <p:spPr>
          <a:xfrm>
            <a:off x="3538075" y="4557608"/>
            <a:ext cx="3270515" cy="19000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Типовые сервисы*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Электронная почта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 документооборота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Размещение порталов, сайтов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 кадрового, бухгалтерского  учета и т.п.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Специальные ведомственные </a:t>
            </a: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</a:t>
            </a:r>
          </a:p>
        </p:txBody>
      </p:sp>
      <p:sp>
        <p:nvSpPr>
          <p:cNvPr id="790" name="Прямоугольник 789"/>
          <p:cNvSpPr/>
          <p:nvPr/>
        </p:nvSpPr>
        <p:spPr>
          <a:xfrm>
            <a:off x="2051887" y="6406430"/>
            <a:ext cx="1513216" cy="252377"/>
          </a:xfrm>
          <a:prstGeom prst="rect">
            <a:avLst/>
          </a:prstGeom>
          <a:solidFill>
            <a:srgbClr val="C5E9ED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*(44-ФЗ, 223-ФЗ)</a:t>
            </a:r>
          </a:p>
        </p:txBody>
      </p:sp>
      <p:sp>
        <p:nvSpPr>
          <p:cNvPr id="791" name="TextBox 790"/>
          <p:cNvSpPr txBox="1"/>
          <p:nvPr/>
        </p:nvSpPr>
        <p:spPr>
          <a:xfrm>
            <a:off x="7222056" y="1515979"/>
            <a:ext cx="216165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400"/>
              </a:spcAft>
            </a:pPr>
            <a:r>
              <a:rPr lang="ru-RU" sz="12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Единый каталог ИКТ-услуг</a:t>
            </a:r>
          </a:p>
          <a:p>
            <a:pPr marL="92075" indent="-92075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Единые требования к качеству сервисов и обеспечению информационной безопасности</a:t>
            </a:r>
          </a:p>
          <a:p>
            <a:pPr marL="92075" indent="-92075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Согласование предельных экономически обоснованных тарифов</a:t>
            </a:r>
            <a:endParaRPr lang="ru-RU" sz="12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2" name="TextBox 791"/>
          <p:cNvSpPr txBox="1"/>
          <p:nvPr/>
        </p:nvSpPr>
        <p:spPr>
          <a:xfrm>
            <a:off x="7222056" y="3484768"/>
            <a:ext cx="21616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400"/>
              </a:spcAft>
            </a:pPr>
            <a:r>
              <a:rPr lang="ru-RU" sz="12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Проверка поставщиков на соответствие требованиям</a:t>
            </a:r>
          </a:p>
          <a:p>
            <a:pPr marL="92075" indent="-92075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Выполнение требований по надежности</a:t>
            </a:r>
          </a:p>
          <a:p>
            <a:pPr marL="92075" indent="-92075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Выполнение требований по локализации ресурсов</a:t>
            </a:r>
          </a:p>
          <a:p>
            <a:pPr marL="92075" indent="-92075"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Выполнение требований по </a:t>
            </a:r>
            <a:r>
              <a:rPr lang="ru-RU" sz="1200" dirty="0" err="1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импортозамещению</a:t>
            </a:r>
            <a:endParaRPr lang="ru-RU" sz="1200" dirty="0" smtClean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3" name="TextBox 792"/>
          <p:cNvSpPr txBox="1"/>
          <p:nvPr/>
        </p:nvSpPr>
        <p:spPr>
          <a:xfrm>
            <a:off x="7222056" y="5346001"/>
            <a:ext cx="2161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400"/>
              </a:spcAft>
            </a:pPr>
            <a:r>
              <a:rPr lang="ru-RU" sz="11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Контроль качества</a:t>
            </a:r>
          </a:p>
        </p:txBody>
      </p:sp>
      <p:pic>
        <p:nvPicPr>
          <p:cNvPr id="79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5648" r="51042" b="28302"/>
          <a:stretch/>
        </p:blipFill>
        <p:spPr bwMode="auto">
          <a:xfrm>
            <a:off x="2326928" y="2478804"/>
            <a:ext cx="1564512" cy="33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6" name="Прямоугольник 795"/>
          <p:cNvSpPr/>
          <p:nvPr/>
        </p:nvSpPr>
        <p:spPr>
          <a:xfrm>
            <a:off x="89114" y="1151236"/>
            <a:ext cx="5353280" cy="975475"/>
          </a:xfrm>
          <a:prstGeom prst="rect">
            <a:avLst/>
          </a:prstGeom>
          <a:noFill/>
          <a:ln w="25400" cap="flat" cmpd="sng" algn="ctr">
            <a:solidFill>
              <a:srgbClr val="6C6C6C"/>
            </a:solidFill>
            <a:prstDash val="solid"/>
          </a:ln>
          <a:effectLst/>
        </p:spPr>
        <p:txBody>
          <a:bodyPr t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97" name="Группа 796"/>
          <p:cNvGrpSpPr/>
          <p:nvPr/>
        </p:nvGrpSpPr>
        <p:grpSpPr>
          <a:xfrm>
            <a:off x="7009099" y="5260271"/>
            <a:ext cx="502405" cy="521709"/>
            <a:chOff x="6732240" y="4562873"/>
            <a:chExt cx="502405" cy="521709"/>
          </a:xfrm>
        </p:grpSpPr>
        <p:grpSp>
          <p:nvGrpSpPr>
            <p:cNvPr id="798" name="Группа 797"/>
            <p:cNvGrpSpPr/>
            <p:nvPr/>
          </p:nvGrpSpPr>
          <p:grpSpPr>
            <a:xfrm>
              <a:off x="6732240" y="4562873"/>
              <a:ext cx="296915" cy="521709"/>
              <a:chOff x="6689381" y="3781955"/>
              <a:chExt cx="369871" cy="649901"/>
            </a:xfrm>
          </p:grpSpPr>
          <p:sp>
            <p:nvSpPr>
              <p:cNvPr id="802" name="12-конечная звезда 801"/>
              <p:cNvSpPr/>
              <p:nvPr/>
            </p:nvSpPr>
            <p:spPr>
              <a:xfrm>
                <a:off x="6689381" y="3781955"/>
                <a:ext cx="369871" cy="369871"/>
              </a:xfrm>
              <a:prstGeom prst="star12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3" name="Нашивка 802"/>
              <p:cNvSpPr/>
              <p:nvPr/>
            </p:nvSpPr>
            <p:spPr>
              <a:xfrm rot="16200000">
                <a:off x="6642443" y="4108129"/>
                <a:ext cx="480124" cy="167329"/>
              </a:xfrm>
              <a:prstGeom prst="chevron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4" name="Овал 803"/>
              <p:cNvSpPr/>
              <p:nvPr/>
            </p:nvSpPr>
            <p:spPr>
              <a:xfrm>
                <a:off x="6782218" y="3876531"/>
                <a:ext cx="183951" cy="18395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9" name="Группа 798"/>
            <p:cNvGrpSpPr/>
            <p:nvPr/>
          </p:nvGrpSpPr>
          <p:grpSpPr>
            <a:xfrm rot="1668950">
              <a:off x="6830806" y="4844986"/>
              <a:ext cx="403839" cy="213827"/>
              <a:chOff x="9396480" y="1995932"/>
              <a:chExt cx="1783782" cy="944486"/>
            </a:xfrm>
          </p:grpSpPr>
          <p:sp>
            <p:nvSpPr>
              <p:cNvPr id="800" name="Овал 20"/>
              <p:cNvSpPr/>
              <p:nvPr/>
            </p:nvSpPr>
            <p:spPr>
              <a:xfrm>
                <a:off x="9396480" y="1995932"/>
                <a:ext cx="944486" cy="944486"/>
              </a:xfrm>
              <a:custGeom>
                <a:avLst/>
                <a:gdLst/>
                <a:ahLst/>
                <a:cxnLst/>
                <a:rect l="l" t="t" r="r" b="b"/>
                <a:pathLst>
                  <a:path w="944486" h="944486">
                    <a:moveTo>
                      <a:pt x="472243" y="114307"/>
                    </a:moveTo>
                    <a:cubicBezTo>
                      <a:pt x="274560" y="114307"/>
                      <a:pt x="114307" y="274560"/>
                      <a:pt x="114307" y="472243"/>
                    </a:cubicBezTo>
                    <a:cubicBezTo>
                      <a:pt x="114307" y="669926"/>
                      <a:pt x="274560" y="830179"/>
                      <a:pt x="472243" y="830179"/>
                    </a:cubicBezTo>
                    <a:cubicBezTo>
                      <a:pt x="669926" y="830179"/>
                      <a:pt x="830179" y="669926"/>
                      <a:pt x="830179" y="472243"/>
                    </a:cubicBezTo>
                    <a:cubicBezTo>
                      <a:pt x="830179" y="274560"/>
                      <a:pt x="669926" y="114307"/>
                      <a:pt x="472243" y="114307"/>
                    </a:cubicBezTo>
                    <a:close/>
                    <a:moveTo>
                      <a:pt x="472243" y="0"/>
                    </a:moveTo>
                    <a:cubicBezTo>
                      <a:pt x="733056" y="0"/>
                      <a:pt x="944486" y="211430"/>
                      <a:pt x="944486" y="472243"/>
                    </a:cubicBezTo>
                    <a:cubicBezTo>
                      <a:pt x="944486" y="733056"/>
                      <a:pt x="733056" y="944486"/>
                      <a:pt x="472243" y="944486"/>
                    </a:cubicBezTo>
                    <a:cubicBezTo>
                      <a:pt x="211430" y="944486"/>
                      <a:pt x="0" y="733056"/>
                      <a:pt x="0" y="472243"/>
                    </a:cubicBezTo>
                    <a:cubicBezTo>
                      <a:pt x="0" y="211430"/>
                      <a:pt x="211430" y="0"/>
                      <a:pt x="472243" y="0"/>
                    </a:cubicBez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1" name="Скругленный прямоугольник 21"/>
              <p:cNvSpPr/>
              <p:nvPr/>
            </p:nvSpPr>
            <p:spPr>
              <a:xfrm>
                <a:off x="10356190" y="2326498"/>
                <a:ext cx="824072" cy="283355"/>
              </a:xfrm>
              <a:custGeom>
                <a:avLst/>
                <a:gdLst/>
                <a:ahLst/>
                <a:cxnLst/>
                <a:rect l="l" t="t" r="r" b="b"/>
                <a:pathLst>
                  <a:path w="1560447" h="536556">
                    <a:moveTo>
                      <a:pt x="0" y="0"/>
                    </a:moveTo>
                    <a:lnTo>
                      <a:pt x="1471019" y="0"/>
                    </a:lnTo>
                    <a:cubicBezTo>
                      <a:pt x="1520409" y="0"/>
                      <a:pt x="1560447" y="40038"/>
                      <a:pt x="1560447" y="89428"/>
                    </a:cubicBezTo>
                    <a:lnTo>
                      <a:pt x="1560447" y="447128"/>
                    </a:lnTo>
                    <a:cubicBezTo>
                      <a:pt x="1560447" y="496518"/>
                      <a:pt x="1520409" y="536556"/>
                      <a:pt x="1471019" y="536556"/>
                    </a:cubicBezTo>
                    <a:lnTo>
                      <a:pt x="1166" y="536556"/>
                    </a:lnTo>
                    <a:cubicBezTo>
                      <a:pt x="26236" y="452230"/>
                      <a:pt x="39248" y="362908"/>
                      <a:pt x="39248" y="270546"/>
                    </a:cubicBezTo>
                    <a:cubicBezTo>
                      <a:pt x="39248" y="176545"/>
                      <a:pt x="25770" y="85691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5" name="Группа 804"/>
          <p:cNvGrpSpPr>
            <a:grpSpLocks noChangeAspect="1"/>
          </p:cNvGrpSpPr>
          <p:nvPr/>
        </p:nvGrpSpPr>
        <p:grpSpPr>
          <a:xfrm>
            <a:off x="7013345" y="1515979"/>
            <a:ext cx="354143" cy="234582"/>
            <a:chOff x="3131840" y="1085527"/>
            <a:chExt cx="964285" cy="638735"/>
          </a:xfrm>
          <a:solidFill>
            <a:srgbClr val="00B0F0"/>
          </a:solidFill>
        </p:grpSpPr>
        <p:sp>
          <p:nvSpPr>
            <p:cNvPr id="806" name="Скругленный прямоугольник 805"/>
            <p:cNvSpPr/>
            <p:nvPr/>
          </p:nvSpPr>
          <p:spPr>
            <a:xfrm>
              <a:off x="3131840" y="1156016"/>
              <a:ext cx="816125" cy="540219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7" name="Скругленный прямоугольник 806"/>
            <p:cNvSpPr/>
            <p:nvPr/>
          </p:nvSpPr>
          <p:spPr>
            <a:xfrm>
              <a:off x="3223783" y="1085527"/>
              <a:ext cx="302433" cy="169231"/>
            </a:xfrm>
            <a:prstGeom prst="roundRect">
              <a:avLst>
                <a:gd name="adj" fmla="val 34984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8" name="Скругленный прямоугольник 394"/>
            <p:cNvSpPr/>
            <p:nvPr/>
          </p:nvSpPr>
          <p:spPr>
            <a:xfrm>
              <a:off x="3193793" y="1218395"/>
              <a:ext cx="902332" cy="505867"/>
            </a:xfrm>
            <a:custGeom>
              <a:avLst/>
              <a:gdLst>
                <a:gd name="connsiteX0" fmla="*/ 0 w 808566"/>
                <a:gd name="connsiteY0" fmla="*/ 82291 h 493734"/>
                <a:gd name="connsiteX1" fmla="*/ 82291 w 808566"/>
                <a:gd name="connsiteY1" fmla="*/ 0 h 493734"/>
                <a:gd name="connsiteX2" fmla="*/ 726275 w 808566"/>
                <a:gd name="connsiteY2" fmla="*/ 0 h 493734"/>
                <a:gd name="connsiteX3" fmla="*/ 808566 w 808566"/>
                <a:gd name="connsiteY3" fmla="*/ 82291 h 493734"/>
                <a:gd name="connsiteX4" fmla="*/ 808566 w 808566"/>
                <a:gd name="connsiteY4" fmla="*/ 411443 h 493734"/>
                <a:gd name="connsiteX5" fmla="*/ 726275 w 808566"/>
                <a:gd name="connsiteY5" fmla="*/ 493734 h 493734"/>
                <a:gd name="connsiteX6" fmla="*/ 82291 w 808566"/>
                <a:gd name="connsiteY6" fmla="*/ 493734 h 493734"/>
                <a:gd name="connsiteX7" fmla="*/ 0 w 808566"/>
                <a:gd name="connsiteY7" fmla="*/ 411443 h 493734"/>
                <a:gd name="connsiteX8" fmla="*/ 0 w 808566"/>
                <a:gd name="connsiteY8" fmla="*/ 82291 h 493734"/>
                <a:gd name="connsiteX0" fmla="*/ 0 w 867809"/>
                <a:gd name="connsiteY0" fmla="*/ 82291 h 493734"/>
                <a:gd name="connsiteX1" fmla="*/ 82291 w 867809"/>
                <a:gd name="connsiteY1" fmla="*/ 0 h 493734"/>
                <a:gd name="connsiteX2" fmla="*/ 726275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0 w 867809"/>
                <a:gd name="connsiteY0" fmla="*/ 82291 h 493734"/>
                <a:gd name="connsiteX1" fmla="*/ 82291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0 w 867809"/>
                <a:gd name="connsiteY0" fmla="*/ 82291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0 w 867809"/>
                <a:gd name="connsiteY8" fmla="*/ 82291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67809"/>
                <a:gd name="connsiteY0" fmla="*/ 61684 h 493734"/>
                <a:gd name="connsiteX1" fmla="*/ 190473 w 867809"/>
                <a:gd name="connsiteY1" fmla="*/ 0 h 493734"/>
                <a:gd name="connsiteX2" fmla="*/ 790670 w 867809"/>
                <a:gd name="connsiteY2" fmla="*/ 0 h 493734"/>
                <a:gd name="connsiteX3" fmla="*/ 867809 w 867809"/>
                <a:gd name="connsiteY3" fmla="*/ 84867 h 493734"/>
                <a:gd name="connsiteX4" fmla="*/ 808566 w 867809"/>
                <a:gd name="connsiteY4" fmla="*/ 411443 h 493734"/>
                <a:gd name="connsiteX5" fmla="*/ 726275 w 867809"/>
                <a:gd name="connsiteY5" fmla="*/ 493734 h 493734"/>
                <a:gd name="connsiteX6" fmla="*/ 82291 w 867809"/>
                <a:gd name="connsiteY6" fmla="*/ 493734 h 493734"/>
                <a:gd name="connsiteX7" fmla="*/ 0 w 867809"/>
                <a:gd name="connsiteY7" fmla="*/ 411443 h 493734"/>
                <a:gd name="connsiteX8" fmla="*/ 77273 w 867809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790670 w 880688"/>
                <a:gd name="connsiteY2" fmla="*/ 0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790670 w 880688"/>
                <a:gd name="connsiteY2" fmla="*/ 0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813852 w 880688"/>
                <a:gd name="connsiteY2" fmla="*/ 2575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  <a:gd name="connsiteX0" fmla="*/ 77273 w 880688"/>
                <a:gd name="connsiteY0" fmla="*/ 61684 h 493734"/>
                <a:gd name="connsiteX1" fmla="*/ 190473 w 880688"/>
                <a:gd name="connsiteY1" fmla="*/ 0 h 493734"/>
                <a:gd name="connsiteX2" fmla="*/ 813852 w 880688"/>
                <a:gd name="connsiteY2" fmla="*/ 2575 h 493734"/>
                <a:gd name="connsiteX3" fmla="*/ 880688 w 880688"/>
                <a:gd name="connsiteY3" fmla="*/ 84867 h 493734"/>
                <a:gd name="connsiteX4" fmla="*/ 808566 w 880688"/>
                <a:gd name="connsiteY4" fmla="*/ 411443 h 493734"/>
                <a:gd name="connsiteX5" fmla="*/ 726275 w 880688"/>
                <a:gd name="connsiteY5" fmla="*/ 493734 h 493734"/>
                <a:gd name="connsiteX6" fmla="*/ 82291 w 880688"/>
                <a:gd name="connsiteY6" fmla="*/ 493734 h 493734"/>
                <a:gd name="connsiteX7" fmla="*/ 0 w 880688"/>
                <a:gd name="connsiteY7" fmla="*/ 411443 h 493734"/>
                <a:gd name="connsiteX8" fmla="*/ 77273 w 880688"/>
                <a:gd name="connsiteY8" fmla="*/ 61684 h 49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0688" h="493734">
                  <a:moveTo>
                    <a:pt x="77273" y="61684"/>
                  </a:moveTo>
                  <a:cubicBezTo>
                    <a:pt x="103030" y="3357"/>
                    <a:pt x="145025" y="0"/>
                    <a:pt x="190473" y="0"/>
                  </a:cubicBezTo>
                  <a:lnTo>
                    <a:pt x="813852" y="2575"/>
                  </a:lnTo>
                  <a:cubicBezTo>
                    <a:pt x="859300" y="2575"/>
                    <a:pt x="880688" y="39419"/>
                    <a:pt x="880688" y="84867"/>
                  </a:cubicBezTo>
                  <a:cubicBezTo>
                    <a:pt x="860082" y="194584"/>
                    <a:pt x="836899" y="304302"/>
                    <a:pt x="808566" y="411443"/>
                  </a:cubicBezTo>
                  <a:cubicBezTo>
                    <a:pt x="793111" y="456891"/>
                    <a:pt x="771723" y="493734"/>
                    <a:pt x="726275" y="493734"/>
                  </a:cubicBezTo>
                  <a:lnTo>
                    <a:pt x="82291" y="493734"/>
                  </a:lnTo>
                  <a:cubicBezTo>
                    <a:pt x="36843" y="493734"/>
                    <a:pt x="0" y="456891"/>
                    <a:pt x="0" y="411443"/>
                  </a:cubicBezTo>
                  <a:lnTo>
                    <a:pt x="77273" y="61684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9" name="Группа 808"/>
          <p:cNvGrpSpPr>
            <a:grpSpLocks noChangeAspect="1"/>
          </p:cNvGrpSpPr>
          <p:nvPr/>
        </p:nvGrpSpPr>
        <p:grpSpPr>
          <a:xfrm>
            <a:off x="7018033" y="3502421"/>
            <a:ext cx="313451" cy="405752"/>
            <a:chOff x="3606874" y="4485877"/>
            <a:chExt cx="756095" cy="978740"/>
          </a:xfrm>
        </p:grpSpPr>
        <p:grpSp>
          <p:nvGrpSpPr>
            <p:cNvPr id="810" name="Группа 809"/>
            <p:cNvGrpSpPr/>
            <p:nvPr/>
          </p:nvGrpSpPr>
          <p:grpSpPr>
            <a:xfrm>
              <a:off x="3606874" y="4591795"/>
              <a:ext cx="756095" cy="872822"/>
              <a:chOff x="207985" y="2999241"/>
              <a:chExt cx="756095" cy="872822"/>
            </a:xfrm>
          </p:grpSpPr>
          <p:sp>
            <p:nvSpPr>
              <p:cNvPr id="814" name="Прямоугольник 813"/>
              <p:cNvSpPr/>
              <p:nvPr/>
            </p:nvSpPr>
            <p:spPr>
              <a:xfrm>
                <a:off x="208613" y="2999241"/>
                <a:ext cx="216640" cy="18033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36363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5" name="Прямоугольник 814"/>
              <p:cNvSpPr/>
              <p:nvPr/>
            </p:nvSpPr>
            <p:spPr>
              <a:xfrm>
                <a:off x="488504" y="3040226"/>
                <a:ext cx="475576" cy="98368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6" name="Прямоугольник 815"/>
              <p:cNvSpPr/>
              <p:nvPr/>
            </p:nvSpPr>
            <p:spPr>
              <a:xfrm>
                <a:off x="208613" y="3230069"/>
                <a:ext cx="216640" cy="18033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36363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7" name="Прямоугольник 816"/>
              <p:cNvSpPr/>
              <p:nvPr/>
            </p:nvSpPr>
            <p:spPr>
              <a:xfrm>
                <a:off x="488504" y="3271055"/>
                <a:ext cx="475576" cy="98368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8" name="Прямоугольник 817"/>
              <p:cNvSpPr/>
              <p:nvPr/>
            </p:nvSpPr>
            <p:spPr>
              <a:xfrm>
                <a:off x="207985" y="3463855"/>
                <a:ext cx="216640" cy="18033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36363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" name="Прямоугольник 818"/>
              <p:cNvSpPr/>
              <p:nvPr/>
            </p:nvSpPr>
            <p:spPr>
              <a:xfrm>
                <a:off x="488504" y="3507798"/>
                <a:ext cx="475576" cy="92452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0" name="Прямоугольник 819"/>
              <p:cNvSpPr/>
              <p:nvPr/>
            </p:nvSpPr>
            <p:spPr>
              <a:xfrm>
                <a:off x="210112" y="3691725"/>
                <a:ext cx="216640" cy="18033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36363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" name="Прямоугольник 820"/>
              <p:cNvSpPr/>
              <p:nvPr/>
            </p:nvSpPr>
            <p:spPr>
              <a:xfrm>
                <a:off x="488504" y="3732711"/>
                <a:ext cx="475576" cy="983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1" name="Фигура, имеющая форму буквы L 810"/>
            <p:cNvSpPr/>
            <p:nvPr/>
          </p:nvSpPr>
          <p:spPr>
            <a:xfrm rot="18812578">
              <a:off x="3597321" y="4553445"/>
              <a:ext cx="261606" cy="126470"/>
            </a:xfrm>
            <a:prstGeom prst="corner">
              <a:avLst>
                <a:gd name="adj1" fmla="val 27055"/>
                <a:gd name="adj2" fmla="val 21947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2" name="Фигура, имеющая форму буквы L 811"/>
            <p:cNvSpPr/>
            <p:nvPr/>
          </p:nvSpPr>
          <p:spPr>
            <a:xfrm rot="18812578">
              <a:off x="3613775" y="5027770"/>
              <a:ext cx="261606" cy="126470"/>
            </a:xfrm>
            <a:prstGeom prst="corner">
              <a:avLst>
                <a:gd name="adj1" fmla="val 27055"/>
                <a:gd name="adj2" fmla="val 21947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3" name="Фигура, имеющая форму буквы L 812"/>
            <p:cNvSpPr/>
            <p:nvPr/>
          </p:nvSpPr>
          <p:spPr>
            <a:xfrm rot="18812578">
              <a:off x="3629955" y="4794571"/>
              <a:ext cx="261606" cy="126470"/>
            </a:xfrm>
            <a:prstGeom prst="corner">
              <a:avLst>
                <a:gd name="adj1" fmla="val 27055"/>
                <a:gd name="adj2" fmla="val 21947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23" name="Прямая соединительная линия 822"/>
          <p:cNvCxnSpPr/>
          <p:nvPr/>
        </p:nvCxnSpPr>
        <p:spPr>
          <a:xfrm flipH="1" flipV="1">
            <a:off x="108164" y="2426590"/>
            <a:ext cx="6804000" cy="5006"/>
          </a:xfrm>
          <a:prstGeom prst="line">
            <a:avLst/>
          </a:prstGeom>
          <a:noFill/>
          <a:ln w="28575" cap="rnd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824" name="Прямая соединительная линия 823"/>
          <p:cNvCxnSpPr/>
          <p:nvPr/>
        </p:nvCxnSpPr>
        <p:spPr>
          <a:xfrm flipH="1" flipV="1">
            <a:off x="93409" y="2858751"/>
            <a:ext cx="6804000" cy="41771"/>
          </a:xfrm>
          <a:prstGeom prst="line">
            <a:avLst/>
          </a:prstGeom>
          <a:noFill/>
          <a:ln w="28575" cap="rnd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825" name="Стрелка вниз 824"/>
          <p:cNvSpPr/>
          <p:nvPr/>
        </p:nvSpPr>
        <p:spPr>
          <a:xfrm flipV="1">
            <a:off x="734755" y="2133711"/>
            <a:ext cx="306039" cy="2065263"/>
          </a:xfrm>
          <a:prstGeom prst="downArrow">
            <a:avLst/>
          </a:prstGeom>
          <a:solidFill>
            <a:srgbClr val="A6A6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7" name="Прямоугольник 826"/>
          <p:cNvSpPr/>
          <p:nvPr/>
        </p:nvSpPr>
        <p:spPr>
          <a:xfrm>
            <a:off x="1968280" y="4550316"/>
            <a:ext cx="16804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Предоставление </a:t>
            </a:r>
          </a:p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облачных </a:t>
            </a:r>
            <a:endParaRPr lang="ru-RU" sz="1200" b="1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сервисов:</a:t>
            </a:r>
          </a:p>
        </p:txBody>
      </p:sp>
      <p:sp>
        <p:nvSpPr>
          <p:cNvPr id="828" name="Овал 12"/>
          <p:cNvSpPr/>
          <p:nvPr/>
        </p:nvSpPr>
        <p:spPr>
          <a:xfrm>
            <a:off x="2111400" y="5332299"/>
            <a:ext cx="1227954" cy="769964"/>
          </a:xfrm>
          <a:custGeom>
            <a:avLst/>
            <a:gdLst/>
            <a:ahLst/>
            <a:cxnLst/>
            <a:rect l="l" t="t" r="r" b="b"/>
            <a:pathLst>
              <a:path w="1008957" h="688680">
                <a:moveTo>
                  <a:pt x="580704" y="0"/>
                </a:moveTo>
                <a:cubicBezTo>
                  <a:pt x="652143" y="0"/>
                  <a:pt x="713440" y="43419"/>
                  <a:pt x="739634" y="105313"/>
                </a:cubicBezTo>
                <a:cubicBezTo>
                  <a:pt x="746162" y="101719"/>
                  <a:pt x="753311" y="101078"/>
                  <a:pt x="760610" y="101078"/>
                </a:cubicBezTo>
                <a:cubicBezTo>
                  <a:pt x="827983" y="101078"/>
                  <a:pt x="882600" y="155695"/>
                  <a:pt x="882600" y="223068"/>
                </a:cubicBezTo>
                <a:lnTo>
                  <a:pt x="873782" y="266746"/>
                </a:lnTo>
                <a:cubicBezTo>
                  <a:pt x="950039" y="273177"/>
                  <a:pt x="1008957" y="337785"/>
                  <a:pt x="1008957" y="416153"/>
                </a:cubicBezTo>
                <a:cubicBezTo>
                  <a:pt x="1008957" y="500656"/>
                  <a:pt x="940453" y="569160"/>
                  <a:pt x="855950" y="569160"/>
                </a:cubicBezTo>
                <a:cubicBezTo>
                  <a:pt x="827782" y="569160"/>
                  <a:pt x="801391" y="561548"/>
                  <a:pt x="780002" y="546085"/>
                </a:cubicBezTo>
                <a:cubicBezTo>
                  <a:pt x="742355" y="630280"/>
                  <a:pt x="657760" y="688680"/>
                  <a:pt x="559525" y="688680"/>
                </a:cubicBezTo>
                <a:cubicBezTo>
                  <a:pt x="465436" y="688680"/>
                  <a:pt x="383861" y="635106"/>
                  <a:pt x="344596" y="556307"/>
                </a:cubicBezTo>
                <a:cubicBezTo>
                  <a:pt x="309619" y="595158"/>
                  <a:pt x="258580" y="618291"/>
                  <a:pt x="202138" y="618291"/>
                </a:cubicBezTo>
                <a:cubicBezTo>
                  <a:pt x="90500" y="618291"/>
                  <a:pt x="0" y="527791"/>
                  <a:pt x="0" y="416153"/>
                </a:cubicBezTo>
                <a:cubicBezTo>
                  <a:pt x="0" y="305317"/>
                  <a:pt x="89205" y="215316"/>
                  <a:pt x="199738" y="214257"/>
                </a:cubicBezTo>
                <a:cubicBezTo>
                  <a:pt x="225838" y="152205"/>
                  <a:pt x="287211" y="108657"/>
                  <a:pt x="358755" y="108657"/>
                </a:cubicBezTo>
                <a:lnTo>
                  <a:pt x="418630" y="120745"/>
                </a:lnTo>
                <a:cubicBezTo>
                  <a:pt x="438535" y="50405"/>
                  <a:pt x="503733" y="0"/>
                  <a:pt x="580704" y="0"/>
                </a:cubicBezTo>
                <a:close/>
              </a:path>
            </a:pathLst>
          </a:custGeom>
          <a:solidFill>
            <a:srgbClr val="C5E9ED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30" name="Прямая соединительная линия 829"/>
          <p:cNvCxnSpPr/>
          <p:nvPr/>
        </p:nvCxnSpPr>
        <p:spPr>
          <a:xfrm flipV="1">
            <a:off x="94136" y="2436886"/>
            <a:ext cx="0" cy="396000"/>
          </a:xfrm>
          <a:prstGeom prst="line">
            <a:avLst/>
          </a:prstGeom>
          <a:noFill/>
          <a:ln w="28575" cap="rnd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2005408" y="1338875"/>
            <a:ext cx="7596" cy="788003"/>
          </a:xfrm>
          <a:prstGeom prst="line">
            <a:avLst/>
          </a:prstGeom>
          <a:ln w="19050">
            <a:solidFill>
              <a:srgbClr val="6C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2251" y="1074707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b="1" kern="0" dirty="0">
                <a:solidFill>
                  <a:srgbClr val="363636"/>
                </a:solidFill>
                <a:latin typeface="Calibri" panose="020F0502020204030204" pitchFamily="34" charset="0"/>
              </a:rPr>
              <a:t>Государственные </a:t>
            </a:r>
            <a:r>
              <a:rPr lang="ru-RU" sz="1400" b="1" kern="0" dirty="0" smtClean="0">
                <a:solidFill>
                  <a:srgbClr val="363636"/>
                </a:solidFill>
                <a:latin typeface="Calibri" panose="020F0502020204030204" pitchFamily="34" charset="0"/>
              </a:rPr>
              <a:t>органы</a:t>
            </a:r>
            <a:endParaRPr lang="ru-RU" sz="1400" b="1" kern="0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825" y="923435"/>
            <a:ext cx="1980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Обязательная миграция ИС</a:t>
            </a:r>
            <a:endParaRPr lang="ru-RU" sz="12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581043" y="923434"/>
            <a:ext cx="2265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Рекомендованная миграция ИС</a:t>
            </a:r>
            <a:endParaRPr lang="ru-RU" sz="12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968279" y="2989933"/>
            <a:ext cx="4751043" cy="1292333"/>
          </a:xfrm>
          <a:prstGeom prst="rect">
            <a:avLst/>
          </a:prstGeom>
          <a:solidFill>
            <a:srgbClr val="00B0F0">
              <a:alpha val="4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90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1968280" y="3022729"/>
            <a:ext cx="169765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Предоставление 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ru-RU" sz="12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2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нфраструктурных услуг:</a:t>
            </a:r>
          </a:p>
        </p:txBody>
      </p:sp>
      <p:grpSp>
        <p:nvGrpSpPr>
          <p:cNvPr id="244" name="Группа 243"/>
          <p:cNvGrpSpPr/>
          <p:nvPr/>
        </p:nvGrpSpPr>
        <p:grpSpPr>
          <a:xfrm>
            <a:off x="2747638" y="3850094"/>
            <a:ext cx="696878" cy="363241"/>
            <a:chOff x="561144" y="4573022"/>
            <a:chExt cx="935821" cy="444581"/>
          </a:xfrm>
        </p:grpSpPr>
        <p:grpSp>
          <p:nvGrpSpPr>
            <p:cNvPr id="245" name="Группа 244"/>
            <p:cNvGrpSpPr>
              <a:grpSpLocks noChangeAspect="1"/>
            </p:cNvGrpSpPr>
            <p:nvPr/>
          </p:nvGrpSpPr>
          <p:grpSpPr>
            <a:xfrm>
              <a:off x="561144" y="4573022"/>
              <a:ext cx="386646" cy="417927"/>
              <a:chOff x="3132760" y="4870921"/>
              <a:chExt cx="1224136" cy="1323176"/>
            </a:xfrm>
          </p:grpSpPr>
          <p:sp>
            <p:nvSpPr>
              <p:cNvPr id="262" name="Прямоугольник 194"/>
              <p:cNvSpPr/>
              <p:nvPr/>
            </p:nvSpPr>
            <p:spPr>
              <a:xfrm>
                <a:off x="3132760" y="4870921"/>
                <a:ext cx="1224136" cy="1323176"/>
              </a:xfrm>
              <a:custGeom>
                <a:avLst/>
                <a:gdLst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1180340 w 1224136"/>
                  <a:gd name="connsiteY5" fmla="*/ 1323176 h 1329002"/>
                  <a:gd name="connsiteX6" fmla="*/ 60140 w 1224136"/>
                  <a:gd name="connsiteY6" fmla="*/ 1329002 h 1329002"/>
                  <a:gd name="connsiteX7" fmla="*/ 60140 w 1224136"/>
                  <a:gd name="connsiteY7" fmla="*/ 1323176 h 1329002"/>
                  <a:gd name="connsiteX8" fmla="*/ 0 w 1224136"/>
                  <a:gd name="connsiteY8" fmla="*/ 1323176 h 1329002"/>
                  <a:gd name="connsiteX9" fmla="*/ 0 w 1224136"/>
                  <a:gd name="connsiteY9" fmla="*/ 1268351 h 1329002"/>
                  <a:gd name="connsiteX10" fmla="*/ 60140 w 1224136"/>
                  <a:gd name="connsiteY10" fmla="*/ 1268351 h 1329002"/>
                  <a:gd name="connsiteX11" fmla="*/ 60140 w 1224136"/>
                  <a:gd name="connsiteY11" fmla="*/ 55435 h 1329002"/>
                  <a:gd name="connsiteX12" fmla="*/ 246894 w 1224136"/>
                  <a:gd name="connsiteY12" fmla="*/ 0 h 1329002"/>
                  <a:gd name="connsiteX13" fmla="*/ 639011 w 1224136"/>
                  <a:gd name="connsiteY13" fmla="*/ 0 h 1329002"/>
                  <a:gd name="connsiteX14" fmla="*/ 639011 w 1224136"/>
                  <a:gd name="connsiteY14" fmla="*/ 54825 h 1329002"/>
                  <a:gd name="connsiteX15" fmla="*/ 246894 w 1224136"/>
                  <a:gd name="connsiteY15" fmla="*/ 54825 h 1329002"/>
                  <a:gd name="connsiteX16" fmla="*/ 246894 w 1224136"/>
                  <a:gd name="connsiteY16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60140 w 1224136"/>
                  <a:gd name="connsiteY6" fmla="*/ 1323176 h 1329002"/>
                  <a:gd name="connsiteX7" fmla="*/ 0 w 1224136"/>
                  <a:gd name="connsiteY7" fmla="*/ 1323176 h 1329002"/>
                  <a:gd name="connsiteX8" fmla="*/ 0 w 1224136"/>
                  <a:gd name="connsiteY8" fmla="*/ 1268351 h 1329002"/>
                  <a:gd name="connsiteX9" fmla="*/ 60140 w 1224136"/>
                  <a:gd name="connsiteY9" fmla="*/ 1268351 h 1329002"/>
                  <a:gd name="connsiteX10" fmla="*/ 60140 w 1224136"/>
                  <a:gd name="connsiteY10" fmla="*/ 55435 h 1329002"/>
                  <a:gd name="connsiteX11" fmla="*/ 246894 w 1224136"/>
                  <a:gd name="connsiteY11" fmla="*/ 0 h 1329002"/>
                  <a:gd name="connsiteX12" fmla="*/ 639011 w 1224136"/>
                  <a:gd name="connsiteY12" fmla="*/ 0 h 1329002"/>
                  <a:gd name="connsiteX13" fmla="*/ 639011 w 1224136"/>
                  <a:gd name="connsiteY13" fmla="*/ 54825 h 1329002"/>
                  <a:gd name="connsiteX14" fmla="*/ 246894 w 1224136"/>
                  <a:gd name="connsiteY14" fmla="*/ 54825 h 1329002"/>
                  <a:gd name="connsiteX15" fmla="*/ 246894 w 1224136"/>
                  <a:gd name="connsiteY15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0 w 1224136"/>
                  <a:gd name="connsiteY6" fmla="*/ 1323176 h 1329002"/>
                  <a:gd name="connsiteX7" fmla="*/ 0 w 1224136"/>
                  <a:gd name="connsiteY7" fmla="*/ 1268351 h 1329002"/>
                  <a:gd name="connsiteX8" fmla="*/ 60140 w 1224136"/>
                  <a:gd name="connsiteY8" fmla="*/ 1268351 h 1329002"/>
                  <a:gd name="connsiteX9" fmla="*/ 60140 w 1224136"/>
                  <a:gd name="connsiteY9" fmla="*/ 55435 h 1329002"/>
                  <a:gd name="connsiteX10" fmla="*/ 246894 w 1224136"/>
                  <a:gd name="connsiteY10" fmla="*/ 0 h 1329002"/>
                  <a:gd name="connsiteX11" fmla="*/ 639011 w 1224136"/>
                  <a:gd name="connsiteY11" fmla="*/ 0 h 1329002"/>
                  <a:gd name="connsiteX12" fmla="*/ 639011 w 1224136"/>
                  <a:gd name="connsiteY12" fmla="*/ 54825 h 1329002"/>
                  <a:gd name="connsiteX13" fmla="*/ 246894 w 1224136"/>
                  <a:gd name="connsiteY13" fmla="*/ 54825 h 1329002"/>
                  <a:gd name="connsiteX14" fmla="*/ 246894 w 1224136"/>
                  <a:gd name="connsiteY14" fmla="*/ 0 h 1329002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639011 w 1224136"/>
                  <a:gd name="connsiteY11" fmla="*/ 54825 h 1323176"/>
                  <a:gd name="connsiteX12" fmla="*/ 246894 w 1224136"/>
                  <a:gd name="connsiteY12" fmla="*/ 54825 h 1323176"/>
                  <a:gd name="connsiteX13" fmla="*/ 246894 w 1224136"/>
                  <a:gd name="connsiteY13" fmla="*/ 0 h 132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4136" h="1323176">
                    <a:moveTo>
                      <a:pt x="60140" y="55435"/>
                    </a:moveTo>
                    <a:lnTo>
                      <a:pt x="1180340" y="55435"/>
                    </a:lnTo>
                    <a:lnTo>
                      <a:pt x="1180340" y="1268351"/>
                    </a:lnTo>
                    <a:lnTo>
                      <a:pt x="1224136" y="1268351"/>
                    </a:lnTo>
                    <a:lnTo>
                      <a:pt x="1224136" y="1323176"/>
                    </a:lnTo>
                    <a:lnTo>
                      <a:pt x="0" y="1323176"/>
                    </a:lnTo>
                    <a:lnTo>
                      <a:pt x="0" y="1268351"/>
                    </a:lnTo>
                    <a:lnTo>
                      <a:pt x="60140" y="1268351"/>
                    </a:lnTo>
                    <a:lnTo>
                      <a:pt x="60140" y="55435"/>
                    </a:lnTo>
                    <a:close/>
                    <a:moveTo>
                      <a:pt x="246894" y="0"/>
                    </a:moveTo>
                    <a:lnTo>
                      <a:pt x="639011" y="0"/>
                    </a:lnTo>
                    <a:lnTo>
                      <a:pt x="639011" y="54825"/>
                    </a:lnTo>
                    <a:lnTo>
                      <a:pt x="246894" y="54825"/>
                    </a:lnTo>
                    <a:lnTo>
                      <a:pt x="246894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Прямоугольник 262"/>
              <p:cNvSpPr/>
              <p:nvPr/>
            </p:nvSpPr>
            <p:spPr>
              <a:xfrm>
                <a:off x="3348058" y="513567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Прямоугольник 263"/>
              <p:cNvSpPr/>
              <p:nvPr/>
            </p:nvSpPr>
            <p:spPr>
              <a:xfrm>
                <a:off x="3684286" y="513567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Прямоугольник 264"/>
              <p:cNvSpPr/>
              <p:nvPr/>
            </p:nvSpPr>
            <p:spPr>
              <a:xfrm>
                <a:off x="3997820" y="513567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Прямоугольник 265"/>
              <p:cNvSpPr/>
              <p:nvPr/>
            </p:nvSpPr>
            <p:spPr>
              <a:xfrm>
                <a:off x="3348058" y="546396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Прямоугольник 266"/>
              <p:cNvSpPr/>
              <p:nvPr/>
            </p:nvSpPr>
            <p:spPr>
              <a:xfrm>
                <a:off x="3684286" y="546396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Прямоугольник 267"/>
              <p:cNvSpPr/>
              <p:nvPr/>
            </p:nvSpPr>
            <p:spPr>
              <a:xfrm>
                <a:off x="3997820" y="546396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Прямоугольник 268"/>
              <p:cNvSpPr/>
              <p:nvPr/>
            </p:nvSpPr>
            <p:spPr>
              <a:xfrm>
                <a:off x="3348058" y="5821706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Прямоугольник 269"/>
              <p:cNvSpPr/>
              <p:nvPr/>
            </p:nvSpPr>
            <p:spPr>
              <a:xfrm>
                <a:off x="3684286" y="5821706"/>
                <a:ext cx="163092" cy="29917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Прямоугольник 270"/>
              <p:cNvSpPr/>
              <p:nvPr/>
            </p:nvSpPr>
            <p:spPr>
              <a:xfrm>
                <a:off x="3997820" y="5821706"/>
                <a:ext cx="163092" cy="24553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6" name="Группа 245"/>
            <p:cNvGrpSpPr>
              <a:grpSpLocks noChangeAspect="1"/>
            </p:cNvGrpSpPr>
            <p:nvPr/>
          </p:nvGrpSpPr>
          <p:grpSpPr>
            <a:xfrm>
              <a:off x="784152" y="4764310"/>
              <a:ext cx="712813" cy="253293"/>
              <a:chOff x="6814350" y="4292154"/>
              <a:chExt cx="1713644" cy="1774685"/>
            </a:xfrm>
          </p:grpSpPr>
          <p:sp>
            <p:nvSpPr>
              <p:cNvPr id="247" name="Прямоугольник 194"/>
              <p:cNvSpPr/>
              <p:nvPr/>
            </p:nvSpPr>
            <p:spPr>
              <a:xfrm>
                <a:off x="6814350" y="4292154"/>
                <a:ext cx="1713644" cy="1774685"/>
              </a:xfrm>
              <a:custGeom>
                <a:avLst/>
                <a:gdLst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1180340 w 1224136"/>
                  <a:gd name="connsiteY5" fmla="*/ 1323176 h 1329002"/>
                  <a:gd name="connsiteX6" fmla="*/ 60140 w 1224136"/>
                  <a:gd name="connsiteY6" fmla="*/ 1329002 h 1329002"/>
                  <a:gd name="connsiteX7" fmla="*/ 60140 w 1224136"/>
                  <a:gd name="connsiteY7" fmla="*/ 1323176 h 1329002"/>
                  <a:gd name="connsiteX8" fmla="*/ 0 w 1224136"/>
                  <a:gd name="connsiteY8" fmla="*/ 1323176 h 1329002"/>
                  <a:gd name="connsiteX9" fmla="*/ 0 w 1224136"/>
                  <a:gd name="connsiteY9" fmla="*/ 1268351 h 1329002"/>
                  <a:gd name="connsiteX10" fmla="*/ 60140 w 1224136"/>
                  <a:gd name="connsiteY10" fmla="*/ 1268351 h 1329002"/>
                  <a:gd name="connsiteX11" fmla="*/ 60140 w 1224136"/>
                  <a:gd name="connsiteY11" fmla="*/ 55435 h 1329002"/>
                  <a:gd name="connsiteX12" fmla="*/ 246894 w 1224136"/>
                  <a:gd name="connsiteY12" fmla="*/ 0 h 1329002"/>
                  <a:gd name="connsiteX13" fmla="*/ 639011 w 1224136"/>
                  <a:gd name="connsiteY13" fmla="*/ 0 h 1329002"/>
                  <a:gd name="connsiteX14" fmla="*/ 639011 w 1224136"/>
                  <a:gd name="connsiteY14" fmla="*/ 54825 h 1329002"/>
                  <a:gd name="connsiteX15" fmla="*/ 246894 w 1224136"/>
                  <a:gd name="connsiteY15" fmla="*/ 54825 h 1329002"/>
                  <a:gd name="connsiteX16" fmla="*/ 246894 w 1224136"/>
                  <a:gd name="connsiteY16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60140 w 1224136"/>
                  <a:gd name="connsiteY6" fmla="*/ 1323176 h 1329002"/>
                  <a:gd name="connsiteX7" fmla="*/ 0 w 1224136"/>
                  <a:gd name="connsiteY7" fmla="*/ 1323176 h 1329002"/>
                  <a:gd name="connsiteX8" fmla="*/ 0 w 1224136"/>
                  <a:gd name="connsiteY8" fmla="*/ 1268351 h 1329002"/>
                  <a:gd name="connsiteX9" fmla="*/ 60140 w 1224136"/>
                  <a:gd name="connsiteY9" fmla="*/ 1268351 h 1329002"/>
                  <a:gd name="connsiteX10" fmla="*/ 60140 w 1224136"/>
                  <a:gd name="connsiteY10" fmla="*/ 55435 h 1329002"/>
                  <a:gd name="connsiteX11" fmla="*/ 246894 w 1224136"/>
                  <a:gd name="connsiteY11" fmla="*/ 0 h 1329002"/>
                  <a:gd name="connsiteX12" fmla="*/ 639011 w 1224136"/>
                  <a:gd name="connsiteY12" fmla="*/ 0 h 1329002"/>
                  <a:gd name="connsiteX13" fmla="*/ 639011 w 1224136"/>
                  <a:gd name="connsiteY13" fmla="*/ 54825 h 1329002"/>
                  <a:gd name="connsiteX14" fmla="*/ 246894 w 1224136"/>
                  <a:gd name="connsiteY14" fmla="*/ 54825 h 1329002"/>
                  <a:gd name="connsiteX15" fmla="*/ 246894 w 1224136"/>
                  <a:gd name="connsiteY15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0 w 1224136"/>
                  <a:gd name="connsiteY6" fmla="*/ 1323176 h 1329002"/>
                  <a:gd name="connsiteX7" fmla="*/ 0 w 1224136"/>
                  <a:gd name="connsiteY7" fmla="*/ 1268351 h 1329002"/>
                  <a:gd name="connsiteX8" fmla="*/ 60140 w 1224136"/>
                  <a:gd name="connsiteY8" fmla="*/ 1268351 h 1329002"/>
                  <a:gd name="connsiteX9" fmla="*/ 60140 w 1224136"/>
                  <a:gd name="connsiteY9" fmla="*/ 55435 h 1329002"/>
                  <a:gd name="connsiteX10" fmla="*/ 246894 w 1224136"/>
                  <a:gd name="connsiteY10" fmla="*/ 0 h 1329002"/>
                  <a:gd name="connsiteX11" fmla="*/ 639011 w 1224136"/>
                  <a:gd name="connsiteY11" fmla="*/ 0 h 1329002"/>
                  <a:gd name="connsiteX12" fmla="*/ 639011 w 1224136"/>
                  <a:gd name="connsiteY12" fmla="*/ 54825 h 1329002"/>
                  <a:gd name="connsiteX13" fmla="*/ 246894 w 1224136"/>
                  <a:gd name="connsiteY13" fmla="*/ 54825 h 1329002"/>
                  <a:gd name="connsiteX14" fmla="*/ 246894 w 1224136"/>
                  <a:gd name="connsiteY14" fmla="*/ 0 h 1329002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639011 w 1224136"/>
                  <a:gd name="connsiteY11" fmla="*/ 54825 h 1323176"/>
                  <a:gd name="connsiteX12" fmla="*/ 246894 w 1224136"/>
                  <a:gd name="connsiteY12" fmla="*/ 54825 h 1323176"/>
                  <a:gd name="connsiteX13" fmla="*/ 246894 w 1224136"/>
                  <a:gd name="connsiteY13" fmla="*/ 0 h 1323176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639011 w 1224136"/>
                  <a:gd name="connsiteY11" fmla="*/ 54825 h 1323176"/>
                  <a:gd name="connsiteX12" fmla="*/ 246894 w 1224136"/>
                  <a:gd name="connsiteY12" fmla="*/ 0 h 1323176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246894 w 1224136"/>
                  <a:gd name="connsiteY11" fmla="*/ 0 h 1323176"/>
                  <a:gd name="connsiteX0" fmla="*/ 60140 w 1224136"/>
                  <a:gd name="connsiteY0" fmla="*/ -1 h 1267740"/>
                  <a:gd name="connsiteX1" fmla="*/ 1180340 w 1224136"/>
                  <a:gd name="connsiteY1" fmla="*/ -1 h 1267740"/>
                  <a:gd name="connsiteX2" fmla="*/ 1180340 w 1224136"/>
                  <a:gd name="connsiteY2" fmla="*/ 1212915 h 1267740"/>
                  <a:gd name="connsiteX3" fmla="*/ 1224136 w 1224136"/>
                  <a:gd name="connsiteY3" fmla="*/ 1212915 h 1267740"/>
                  <a:gd name="connsiteX4" fmla="*/ 1224136 w 1224136"/>
                  <a:gd name="connsiteY4" fmla="*/ 1267740 h 1267740"/>
                  <a:gd name="connsiteX5" fmla="*/ 0 w 1224136"/>
                  <a:gd name="connsiteY5" fmla="*/ 1267740 h 1267740"/>
                  <a:gd name="connsiteX6" fmla="*/ 0 w 1224136"/>
                  <a:gd name="connsiteY6" fmla="*/ 1212915 h 1267740"/>
                  <a:gd name="connsiteX7" fmla="*/ 60140 w 1224136"/>
                  <a:gd name="connsiteY7" fmla="*/ 1212915 h 1267740"/>
                  <a:gd name="connsiteX8" fmla="*/ 60140 w 1224136"/>
                  <a:gd name="connsiteY8" fmla="*/ -1 h 126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4136" h="1267740">
                    <a:moveTo>
                      <a:pt x="60140" y="-1"/>
                    </a:moveTo>
                    <a:lnTo>
                      <a:pt x="1180340" y="-1"/>
                    </a:lnTo>
                    <a:lnTo>
                      <a:pt x="1180340" y="1212915"/>
                    </a:lnTo>
                    <a:lnTo>
                      <a:pt x="1224136" y="1212915"/>
                    </a:lnTo>
                    <a:lnTo>
                      <a:pt x="1224136" y="1267740"/>
                    </a:lnTo>
                    <a:lnTo>
                      <a:pt x="0" y="1267740"/>
                    </a:lnTo>
                    <a:lnTo>
                      <a:pt x="0" y="1212915"/>
                    </a:lnTo>
                    <a:lnTo>
                      <a:pt x="60140" y="1212915"/>
                    </a:lnTo>
                    <a:lnTo>
                      <a:pt x="60140" y="-1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127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Прямоугольник 247"/>
              <p:cNvSpPr/>
              <p:nvPr/>
            </p:nvSpPr>
            <p:spPr>
              <a:xfrm>
                <a:off x="7044135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Прямоугольник 248"/>
              <p:cNvSpPr/>
              <p:nvPr/>
            </p:nvSpPr>
            <p:spPr>
              <a:xfrm>
                <a:off x="7584439" y="5044737"/>
                <a:ext cx="228309" cy="359052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Прямоугольник 249"/>
              <p:cNvSpPr/>
              <p:nvPr/>
            </p:nvSpPr>
            <p:spPr>
              <a:xfrm>
                <a:off x="7044135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Прямоугольник 250"/>
              <p:cNvSpPr/>
              <p:nvPr/>
            </p:nvSpPr>
            <p:spPr>
              <a:xfrm>
                <a:off x="7584439" y="5224262"/>
                <a:ext cx="228309" cy="74008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Прямоугольник 251"/>
              <p:cNvSpPr/>
              <p:nvPr/>
            </p:nvSpPr>
            <p:spPr>
              <a:xfrm>
                <a:off x="7044135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Прямоугольник 252"/>
              <p:cNvSpPr/>
              <p:nvPr/>
            </p:nvSpPr>
            <p:spPr>
              <a:xfrm>
                <a:off x="7282519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Прямоугольник 253"/>
              <p:cNvSpPr/>
              <p:nvPr/>
            </p:nvSpPr>
            <p:spPr>
              <a:xfrm>
                <a:off x="7282519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Прямоугольник 254"/>
              <p:cNvSpPr/>
              <p:nvPr/>
            </p:nvSpPr>
            <p:spPr>
              <a:xfrm>
                <a:off x="7282519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Прямоугольник 255"/>
              <p:cNvSpPr/>
              <p:nvPr/>
            </p:nvSpPr>
            <p:spPr>
              <a:xfrm>
                <a:off x="7949551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Прямоугольник 256"/>
              <p:cNvSpPr/>
              <p:nvPr/>
            </p:nvSpPr>
            <p:spPr>
              <a:xfrm>
                <a:off x="7949551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Прямоугольник 257"/>
              <p:cNvSpPr/>
              <p:nvPr/>
            </p:nvSpPr>
            <p:spPr>
              <a:xfrm>
                <a:off x="7949551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Прямоугольник 258"/>
              <p:cNvSpPr/>
              <p:nvPr/>
            </p:nvSpPr>
            <p:spPr>
              <a:xfrm>
                <a:off x="8187935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Прямоугольник 259"/>
              <p:cNvSpPr/>
              <p:nvPr/>
            </p:nvSpPr>
            <p:spPr>
              <a:xfrm>
                <a:off x="8187935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Прямоугольник 260"/>
              <p:cNvSpPr/>
              <p:nvPr/>
            </p:nvSpPr>
            <p:spPr>
              <a:xfrm>
                <a:off x="8187935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2" name="Группа 271"/>
          <p:cNvGrpSpPr/>
          <p:nvPr/>
        </p:nvGrpSpPr>
        <p:grpSpPr>
          <a:xfrm>
            <a:off x="2006259" y="3874547"/>
            <a:ext cx="683434" cy="302686"/>
            <a:chOff x="581393" y="4686204"/>
            <a:chExt cx="616605" cy="273088"/>
          </a:xfrm>
        </p:grpSpPr>
        <p:grpSp>
          <p:nvGrpSpPr>
            <p:cNvPr id="273" name="Группа 272"/>
            <p:cNvGrpSpPr>
              <a:grpSpLocks noChangeAspect="1"/>
            </p:cNvGrpSpPr>
            <p:nvPr/>
          </p:nvGrpSpPr>
          <p:grpSpPr>
            <a:xfrm>
              <a:off x="581393" y="4686204"/>
              <a:ext cx="180111" cy="273088"/>
              <a:chOff x="3080211" y="2566268"/>
              <a:chExt cx="576000" cy="896735"/>
            </a:xfrm>
          </p:grpSpPr>
          <p:sp>
            <p:nvSpPr>
              <p:cNvPr id="320" name="Прямоугольник 319"/>
              <p:cNvSpPr/>
              <p:nvPr/>
            </p:nvSpPr>
            <p:spPr>
              <a:xfrm>
                <a:off x="3108894" y="2566268"/>
                <a:ext cx="519916" cy="851016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Прямоугольник 320"/>
              <p:cNvSpPr/>
              <p:nvPr/>
            </p:nvSpPr>
            <p:spPr>
              <a:xfrm>
                <a:off x="3152800" y="2621611"/>
                <a:ext cx="432001" cy="7602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Прямоугольник 321"/>
              <p:cNvSpPr/>
              <p:nvPr/>
            </p:nvSpPr>
            <p:spPr>
              <a:xfrm>
                <a:off x="3152852" y="2648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Прямоугольник 322"/>
              <p:cNvSpPr/>
              <p:nvPr/>
            </p:nvSpPr>
            <p:spPr>
              <a:xfrm>
                <a:off x="3152852" y="2708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Прямоугольник 323"/>
              <p:cNvSpPr/>
              <p:nvPr/>
            </p:nvSpPr>
            <p:spPr>
              <a:xfrm>
                <a:off x="3152852" y="2769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Прямоугольник 324"/>
              <p:cNvSpPr/>
              <p:nvPr/>
            </p:nvSpPr>
            <p:spPr>
              <a:xfrm>
                <a:off x="3152852" y="2829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Прямоугольник 325"/>
              <p:cNvSpPr/>
              <p:nvPr/>
            </p:nvSpPr>
            <p:spPr>
              <a:xfrm>
                <a:off x="3152852" y="28892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Прямоугольник 326"/>
              <p:cNvSpPr/>
              <p:nvPr/>
            </p:nvSpPr>
            <p:spPr>
              <a:xfrm>
                <a:off x="3152852" y="29494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Прямоугольник 327"/>
              <p:cNvSpPr/>
              <p:nvPr/>
            </p:nvSpPr>
            <p:spPr>
              <a:xfrm>
                <a:off x="3152852" y="30095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Прямоугольник 328"/>
              <p:cNvSpPr/>
              <p:nvPr/>
            </p:nvSpPr>
            <p:spPr>
              <a:xfrm>
                <a:off x="3152852" y="30696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Прямоугольник 329"/>
              <p:cNvSpPr/>
              <p:nvPr/>
            </p:nvSpPr>
            <p:spPr>
              <a:xfrm>
                <a:off x="3152852" y="3129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Прямоугольник 330"/>
              <p:cNvSpPr/>
              <p:nvPr/>
            </p:nvSpPr>
            <p:spPr>
              <a:xfrm>
                <a:off x="3152852" y="3189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Прямоугольник 331"/>
              <p:cNvSpPr/>
              <p:nvPr/>
            </p:nvSpPr>
            <p:spPr>
              <a:xfrm>
                <a:off x="3152852" y="3250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Прямоугольник 332"/>
              <p:cNvSpPr/>
              <p:nvPr/>
            </p:nvSpPr>
            <p:spPr>
              <a:xfrm>
                <a:off x="3152852" y="3310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Прямоугольник 333"/>
              <p:cNvSpPr/>
              <p:nvPr/>
            </p:nvSpPr>
            <p:spPr>
              <a:xfrm>
                <a:off x="3290790" y="3175513"/>
                <a:ext cx="300400" cy="206385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Овал 334"/>
              <p:cNvSpPr/>
              <p:nvPr/>
            </p:nvSpPr>
            <p:spPr>
              <a:xfrm>
                <a:off x="3370383" y="3189920"/>
                <a:ext cx="172516" cy="1725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Овал 335"/>
              <p:cNvSpPr/>
              <p:nvPr/>
            </p:nvSpPr>
            <p:spPr>
              <a:xfrm>
                <a:off x="3393242" y="3212779"/>
                <a:ext cx="126798" cy="126798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Овал 336"/>
              <p:cNvSpPr/>
              <p:nvPr/>
            </p:nvSpPr>
            <p:spPr>
              <a:xfrm>
                <a:off x="3413575" y="3235639"/>
                <a:ext cx="86132" cy="8613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Овал 337"/>
              <p:cNvSpPr/>
              <p:nvPr/>
            </p:nvSpPr>
            <p:spPr>
              <a:xfrm>
                <a:off x="3427981" y="3250045"/>
                <a:ext cx="57320" cy="57320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Прямоугольник 338"/>
              <p:cNvSpPr/>
              <p:nvPr/>
            </p:nvSpPr>
            <p:spPr>
              <a:xfrm>
                <a:off x="3339106" y="3271777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Прямоугольник 339"/>
              <p:cNvSpPr/>
              <p:nvPr/>
            </p:nvSpPr>
            <p:spPr>
              <a:xfrm rot="5400000">
                <a:off x="3330775" y="3280690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Прямоугольник 340"/>
              <p:cNvSpPr/>
              <p:nvPr/>
            </p:nvSpPr>
            <p:spPr>
              <a:xfrm>
                <a:off x="3080211" y="3417284"/>
                <a:ext cx="576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4" name="Группа 273"/>
            <p:cNvGrpSpPr>
              <a:grpSpLocks noChangeAspect="1"/>
            </p:cNvGrpSpPr>
            <p:nvPr/>
          </p:nvGrpSpPr>
          <p:grpSpPr>
            <a:xfrm>
              <a:off x="799640" y="4686204"/>
              <a:ext cx="180111" cy="273088"/>
              <a:chOff x="3080211" y="2566268"/>
              <a:chExt cx="576000" cy="896735"/>
            </a:xfrm>
          </p:grpSpPr>
          <p:sp>
            <p:nvSpPr>
              <p:cNvPr id="298" name="Прямоугольник 297"/>
              <p:cNvSpPr/>
              <p:nvPr/>
            </p:nvSpPr>
            <p:spPr>
              <a:xfrm>
                <a:off x="3108894" y="2566268"/>
                <a:ext cx="519916" cy="851016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Прямоугольник 298"/>
              <p:cNvSpPr/>
              <p:nvPr/>
            </p:nvSpPr>
            <p:spPr>
              <a:xfrm>
                <a:off x="3152800" y="2621611"/>
                <a:ext cx="432001" cy="7602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Прямоугольник 299"/>
              <p:cNvSpPr/>
              <p:nvPr/>
            </p:nvSpPr>
            <p:spPr>
              <a:xfrm>
                <a:off x="3152852" y="2648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Прямоугольник 300"/>
              <p:cNvSpPr/>
              <p:nvPr/>
            </p:nvSpPr>
            <p:spPr>
              <a:xfrm>
                <a:off x="3152852" y="2708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Прямоугольник 301"/>
              <p:cNvSpPr/>
              <p:nvPr/>
            </p:nvSpPr>
            <p:spPr>
              <a:xfrm>
                <a:off x="3152852" y="2769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Прямоугольник 302"/>
              <p:cNvSpPr/>
              <p:nvPr/>
            </p:nvSpPr>
            <p:spPr>
              <a:xfrm>
                <a:off x="3152852" y="2829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Прямоугольник 303"/>
              <p:cNvSpPr/>
              <p:nvPr/>
            </p:nvSpPr>
            <p:spPr>
              <a:xfrm>
                <a:off x="3152852" y="28892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Прямоугольник 304"/>
              <p:cNvSpPr/>
              <p:nvPr/>
            </p:nvSpPr>
            <p:spPr>
              <a:xfrm>
                <a:off x="3152852" y="29494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Прямоугольник 305"/>
              <p:cNvSpPr/>
              <p:nvPr/>
            </p:nvSpPr>
            <p:spPr>
              <a:xfrm>
                <a:off x="3152852" y="30095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Прямоугольник 306"/>
              <p:cNvSpPr/>
              <p:nvPr/>
            </p:nvSpPr>
            <p:spPr>
              <a:xfrm>
                <a:off x="3152852" y="30696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Прямоугольник 307"/>
              <p:cNvSpPr/>
              <p:nvPr/>
            </p:nvSpPr>
            <p:spPr>
              <a:xfrm>
                <a:off x="3152852" y="3129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Прямоугольник 308"/>
              <p:cNvSpPr/>
              <p:nvPr/>
            </p:nvSpPr>
            <p:spPr>
              <a:xfrm>
                <a:off x="3152852" y="3189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Прямоугольник 309"/>
              <p:cNvSpPr/>
              <p:nvPr/>
            </p:nvSpPr>
            <p:spPr>
              <a:xfrm>
                <a:off x="3152852" y="3250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Прямоугольник 310"/>
              <p:cNvSpPr/>
              <p:nvPr/>
            </p:nvSpPr>
            <p:spPr>
              <a:xfrm>
                <a:off x="3152852" y="3310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Прямоугольник 311"/>
              <p:cNvSpPr/>
              <p:nvPr/>
            </p:nvSpPr>
            <p:spPr>
              <a:xfrm>
                <a:off x="3290790" y="3175513"/>
                <a:ext cx="300400" cy="206385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3370383" y="3189920"/>
                <a:ext cx="172516" cy="1725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3393242" y="3212779"/>
                <a:ext cx="126798" cy="126798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3413575" y="3235639"/>
                <a:ext cx="86132" cy="8613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3427981" y="3250045"/>
                <a:ext cx="57320" cy="57320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Прямоугольник 316"/>
              <p:cNvSpPr/>
              <p:nvPr/>
            </p:nvSpPr>
            <p:spPr>
              <a:xfrm>
                <a:off x="3339106" y="3271777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Прямоугольник 317"/>
              <p:cNvSpPr/>
              <p:nvPr/>
            </p:nvSpPr>
            <p:spPr>
              <a:xfrm rot="5400000">
                <a:off x="3330775" y="3280690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Прямоугольник 318"/>
              <p:cNvSpPr/>
              <p:nvPr/>
            </p:nvSpPr>
            <p:spPr>
              <a:xfrm>
                <a:off x="3080211" y="3417284"/>
                <a:ext cx="576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5" name="Группа 274"/>
            <p:cNvGrpSpPr>
              <a:grpSpLocks noChangeAspect="1"/>
            </p:cNvGrpSpPr>
            <p:nvPr/>
          </p:nvGrpSpPr>
          <p:grpSpPr>
            <a:xfrm>
              <a:off x="1017887" y="4686204"/>
              <a:ext cx="180111" cy="273088"/>
              <a:chOff x="3080211" y="2566268"/>
              <a:chExt cx="576000" cy="896735"/>
            </a:xfrm>
          </p:grpSpPr>
          <p:sp>
            <p:nvSpPr>
              <p:cNvPr id="276" name="Прямоугольник 275"/>
              <p:cNvSpPr/>
              <p:nvPr/>
            </p:nvSpPr>
            <p:spPr>
              <a:xfrm>
                <a:off x="3108894" y="2566268"/>
                <a:ext cx="519916" cy="851016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Прямоугольник 276"/>
              <p:cNvSpPr/>
              <p:nvPr/>
            </p:nvSpPr>
            <p:spPr>
              <a:xfrm>
                <a:off x="3152800" y="2621611"/>
                <a:ext cx="432001" cy="7602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Прямоугольник 277"/>
              <p:cNvSpPr/>
              <p:nvPr/>
            </p:nvSpPr>
            <p:spPr>
              <a:xfrm>
                <a:off x="3152852" y="2648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Прямоугольник 278"/>
              <p:cNvSpPr/>
              <p:nvPr/>
            </p:nvSpPr>
            <p:spPr>
              <a:xfrm>
                <a:off x="3152852" y="2708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Прямоугольник 279"/>
              <p:cNvSpPr/>
              <p:nvPr/>
            </p:nvSpPr>
            <p:spPr>
              <a:xfrm>
                <a:off x="3152852" y="2769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Прямоугольник 280"/>
              <p:cNvSpPr/>
              <p:nvPr/>
            </p:nvSpPr>
            <p:spPr>
              <a:xfrm>
                <a:off x="3152852" y="2829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Прямоугольник 281"/>
              <p:cNvSpPr/>
              <p:nvPr/>
            </p:nvSpPr>
            <p:spPr>
              <a:xfrm>
                <a:off x="3152852" y="28892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Прямоугольник 282"/>
              <p:cNvSpPr/>
              <p:nvPr/>
            </p:nvSpPr>
            <p:spPr>
              <a:xfrm>
                <a:off x="3152852" y="29494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Прямоугольник 283"/>
              <p:cNvSpPr/>
              <p:nvPr/>
            </p:nvSpPr>
            <p:spPr>
              <a:xfrm>
                <a:off x="3152852" y="30095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Прямоугольник 284"/>
              <p:cNvSpPr/>
              <p:nvPr/>
            </p:nvSpPr>
            <p:spPr>
              <a:xfrm>
                <a:off x="3152852" y="30696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Прямоугольник 285"/>
              <p:cNvSpPr/>
              <p:nvPr/>
            </p:nvSpPr>
            <p:spPr>
              <a:xfrm>
                <a:off x="3152852" y="3129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Прямоугольник 286"/>
              <p:cNvSpPr/>
              <p:nvPr/>
            </p:nvSpPr>
            <p:spPr>
              <a:xfrm>
                <a:off x="3152852" y="3189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Прямоугольник 287"/>
              <p:cNvSpPr/>
              <p:nvPr/>
            </p:nvSpPr>
            <p:spPr>
              <a:xfrm>
                <a:off x="3152852" y="3250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Прямоугольник 288"/>
              <p:cNvSpPr/>
              <p:nvPr/>
            </p:nvSpPr>
            <p:spPr>
              <a:xfrm>
                <a:off x="3152852" y="3310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Прямоугольник 289"/>
              <p:cNvSpPr/>
              <p:nvPr/>
            </p:nvSpPr>
            <p:spPr>
              <a:xfrm>
                <a:off x="3290790" y="3175513"/>
                <a:ext cx="300400" cy="206385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3370383" y="3189920"/>
                <a:ext cx="172516" cy="1725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3393242" y="3212779"/>
                <a:ext cx="126798" cy="126798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3413575" y="3235639"/>
                <a:ext cx="86132" cy="8613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3427981" y="3250045"/>
                <a:ext cx="57320" cy="57320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Прямоугольник 294"/>
              <p:cNvSpPr/>
              <p:nvPr/>
            </p:nvSpPr>
            <p:spPr>
              <a:xfrm>
                <a:off x="3339106" y="3271777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Прямоугольник 295"/>
              <p:cNvSpPr/>
              <p:nvPr/>
            </p:nvSpPr>
            <p:spPr>
              <a:xfrm rot="5400000">
                <a:off x="3330775" y="3280690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Прямоугольник 296"/>
              <p:cNvSpPr/>
              <p:nvPr/>
            </p:nvSpPr>
            <p:spPr>
              <a:xfrm>
                <a:off x="3080211" y="3417284"/>
                <a:ext cx="576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2" name="Прямоугольник 341"/>
          <p:cNvSpPr/>
          <p:nvPr/>
        </p:nvSpPr>
        <p:spPr>
          <a:xfrm>
            <a:off x="3510311" y="3034055"/>
            <a:ext cx="29116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Аренда площадей под размещение серверного оборудования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Аренда стоек</a:t>
            </a: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Аренда серверов</a:t>
            </a:r>
          </a:p>
        </p:txBody>
      </p:sp>
      <p:sp>
        <p:nvSpPr>
          <p:cNvPr id="343" name="Прямоугольник 342"/>
          <p:cNvSpPr/>
          <p:nvPr/>
        </p:nvSpPr>
        <p:spPr>
          <a:xfrm>
            <a:off x="108164" y="5965216"/>
            <a:ext cx="1463517" cy="437043"/>
          </a:xfrm>
          <a:prstGeom prst="rect">
            <a:avLst/>
          </a:prstGeom>
          <a:ln w="19050">
            <a:solidFill>
              <a:srgbClr val="A6A6A6"/>
            </a:solidFill>
          </a:ln>
        </p:spPr>
        <p:txBody>
          <a:bodyPr wrap="square" rIns="0">
            <a:spAutoFit/>
          </a:bodyPr>
          <a:lstStyle/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ru-RU" sz="1400" b="1" kern="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Поставщики облачных услуг</a:t>
            </a:r>
          </a:p>
        </p:txBody>
      </p:sp>
      <p:sp>
        <p:nvSpPr>
          <p:cNvPr id="346" name="Стрелка вниз 345"/>
          <p:cNvSpPr/>
          <p:nvPr/>
        </p:nvSpPr>
        <p:spPr>
          <a:xfrm rot="10800000">
            <a:off x="712738" y="5294983"/>
            <a:ext cx="306039" cy="333110"/>
          </a:xfrm>
          <a:prstGeom prst="downArrow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Стрелка вниз 238"/>
          <p:cNvSpPr/>
          <p:nvPr/>
        </p:nvSpPr>
        <p:spPr>
          <a:xfrm rot="10800000" flipV="1">
            <a:off x="712737" y="5523221"/>
            <a:ext cx="306039" cy="452385"/>
          </a:xfrm>
          <a:prstGeom prst="downArrow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651000" y="2989932"/>
            <a:ext cx="338561" cy="3759057"/>
          </a:xfrm>
          <a:prstGeom prst="leftBrac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809888" y="2441363"/>
            <a:ext cx="154378" cy="411725"/>
          </a:xfrm>
          <a:prstGeom prst="rect">
            <a:avLst/>
          </a:prstGeom>
          <a:pattFill prst="wdUpDiag">
            <a:fgClr>
              <a:srgbClr val="FFFFFF">
                <a:lumMod val="75000"/>
              </a:srgbClr>
            </a:fgClr>
            <a:bgClr>
              <a:srgbClr val="FFFFFF">
                <a:lumMod val="95000"/>
              </a:srgb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6" name="Прямоугольник 665"/>
          <p:cNvSpPr/>
          <p:nvPr/>
        </p:nvSpPr>
        <p:spPr>
          <a:xfrm>
            <a:off x="108164" y="4198975"/>
            <a:ext cx="1464330" cy="1107996"/>
          </a:xfrm>
          <a:prstGeom prst="rect">
            <a:avLst/>
          </a:prstGeom>
          <a:solidFill>
            <a:srgbClr val="00B0F0">
              <a:alpha val="27000"/>
            </a:srgbClr>
          </a:solidFill>
          <a:ln w="19050">
            <a:solidFill>
              <a:srgbClr val="6C6C6C"/>
            </a:solidFill>
          </a:ln>
        </p:spPr>
        <p:txBody>
          <a:bodyPr wrap="square" r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ООО «НДЦ»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Оператор Системы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ЦОД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(единственный 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исполнитель)</a:t>
            </a:r>
          </a:p>
        </p:txBody>
      </p:sp>
    </p:spTree>
    <p:extLst>
      <p:ext uri="{BB962C8B-B14F-4D97-AF65-F5344CB8AC3E}">
        <p14:creationId xmlns:p14="http://schemas.microsoft.com/office/powerpoint/2010/main" val="28643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Прямоугольник 238"/>
          <p:cNvSpPr/>
          <p:nvPr/>
        </p:nvSpPr>
        <p:spPr>
          <a:xfrm>
            <a:off x="0" y="4888012"/>
            <a:ext cx="9888798" cy="1969988"/>
          </a:xfrm>
          <a:prstGeom prst="rect">
            <a:avLst/>
          </a:prstGeom>
          <a:solidFill>
            <a:schemeClr val="accent3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0"/>
              </a:spcAft>
              <a:buClr>
                <a:srgbClr val="F9893D"/>
              </a:buClr>
              <a:buSzPct val="100000"/>
            </a:pPr>
            <a:endParaRPr lang="ru-RU" sz="1400" dirty="0">
              <a:solidFill>
                <a:srgbClr val="6C6C6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85166" y="1062496"/>
            <a:ext cx="2622243" cy="2627654"/>
          </a:xfrm>
          <a:prstGeom prst="rect">
            <a:avLst/>
          </a:prstGeom>
          <a:solidFill>
            <a:srgbClr val="00B0F0">
              <a:alpha val="1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Модели обеспечения </a:t>
            </a:r>
            <a:r>
              <a:rPr lang="ru-RU" dirty="0" err="1" smtClean="0"/>
              <a:t>ис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39388" y="3080242"/>
            <a:ext cx="561024" cy="518034"/>
            <a:chOff x="909083" y="2521499"/>
            <a:chExt cx="708801" cy="6544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09083" y="2717452"/>
              <a:ext cx="708801" cy="458534"/>
              <a:chOff x="-1368661" y="2463738"/>
              <a:chExt cx="1436180" cy="92908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-1368661" y="2837193"/>
                <a:ext cx="180021" cy="435316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1139344" y="2572642"/>
                <a:ext cx="994820" cy="699867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-110453" y="2837193"/>
                <a:ext cx="177972" cy="435316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983972" y="2463738"/>
                <a:ext cx="684076" cy="80319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995311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906976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-302425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-385657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702024" y="3041031"/>
                <a:ext cx="137784" cy="2379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-829616" y="2840437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-459820" y="2840437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995311" y="3291438"/>
                <a:ext cx="734007" cy="41122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1064910" y="3351704"/>
                <a:ext cx="863554" cy="41122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 rot="16200000">
                <a:off x="-659577" y="2420092"/>
                <a:ext cx="41122" cy="87532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258990" y="2521499"/>
              <a:ext cx="163208" cy="195953"/>
              <a:chOff x="7973365" y="573764"/>
              <a:chExt cx="163208" cy="195953"/>
            </a:xfrm>
          </p:grpSpPr>
          <p:sp>
            <p:nvSpPr>
              <p:cNvPr id="6" name="Волна 5"/>
              <p:cNvSpPr/>
              <p:nvPr/>
            </p:nvSpPr>
            <p:spPr>
              <a:xfrm>
                <a:off x="7980022" y="573764"/>
                <a:ext cx="156551" cy="121176"/>
              </a:xfrm>
              <a:prstGeom prst="wave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973365" y="573764"/>
                <a:ext cx="13312" cy="195953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4127247" y="2977731"/>
            <a:ext cx="1581676" cy="975475"/>
          </a:xfrm>
          <a:prstGeom prst="rect">
            <a:avLst/>
          </a:prstGeom>
          <a:noFill/>
          <a:ln w="25400" cap="flat" cmpd="sng" algn="ctr">
            <a:solidFill>
              <a:srgbClr val="6C6C6C"/>
            </a:solidFill>
            <a:prstDash val="solid"/>
          </a:ln>
          <a:effectLst/>
        </p:spPr>
        <p:txBody>
          <a:bodyPr t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7248" y="3633922"/>
            <a:ext cx="1581676" cy="26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</a:rPr>
              <a:t>ФОИВ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744823" y="3627959"/>
            <a:ext cx="1316344" cy="0"/>
          </a:xfrm>
          <a:prstGeom prst="straightConnector1">
            <a:avLst/>
          </a:prstGeom>
          <a:ln w="31750">
            <a:solidFill>
              <a:srgbClr val="6C6C6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775802" y="3634721"/>
            <a:ext cx="1366492" cy="1"/>
          </a:xfrm>
          <a:prstGeom prst="straightConnector1">
            <a:avLst/>
          </a:prstGeom>
          <a:ln w="3175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http://static.freepik.com/foto-gratuito/processore_318-1745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815" y1="41852" x2="34815" y2="41852"/>
                        <a14:foregroundMark x1="35185" y1="45926" x2="35185" y2="45926"/>
                        <a14:foregroundMark x1="35556" y1="51111" x2="35556" y2="51111"/>
                        <a14:foregroundMark x1="35556" y1="54444" x2="35556" y2="54444"/>
                        <a14:foregroundMark x1="35926" y1="58148" x2="35926" y2="58148"/>
                        <a14:foregroundMark x1="42593" y1="64444" x2="42593" y2="64444"/>
                        <a14:foregroundMark x1="46296" y1="64074" x2="46296" y2="64074"/>
                        <a14:foregroundMark x1="50000" y1="64074" x2="50000" y2="64074"/>
                        <a14:foregroundMark x1="54815" y1="64074" x2="54815" y2="64074"/>
                        <a14:foregroundMark x1="58519" y1="64074" x2="58519" y2="64074"/>
                        <a14:foregroundMark x1="65926" y1="58148" x2="65926" y2="58148"/>
                        <a14:foregroundMark x1="65556" y1="54074" x2="65556" y2="54074"/>
                        <a14:foregroundMark x1="66296" y1="50370" x2="66296" y2="50370"/>
                        <a14:foregroundMark x1="65556" y1="46296" x2="65556" y2="46296"/>
                        <a14:foregroundMark x1="65556" y1="42593" x2="65556" y2="42593"/>
                        <a14:foregroundMark x1="58519" y1="34444" x2="58519" y2="34444"/>
                        <a14:foregroundMark x1="54815" y1="34074" x2="54815" y2="34074"/>
                        <a14:foregroundMark x1="50370" y1="33704" x2="50370" y2="33704"/>
                        <a14:foregroundMark x1="46296" y1="34444" x2="46296" y2="34444"/>
                        <a14:foregroundMark x1="42222" y1="35185" x2="42222" y2="3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28793" r="29449" b="28664"/>
          <a:stretch/>
        </p:blipFill>
        <p:spPr bwMode="auto">
          <a:xfrm flipH="1">
            <a:off x="7355542" y="1817572"/>
            <a:ext cx="346991" cy="336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iconsdb.com/icons/download/gray/integrated-circuit-51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8140" y="2217755"/>
            <a:ext cx="294363" cy="294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вал 12"/>
          <p:cNvSpPr/>
          <p:nvPr/>
        </p:nvSpPr>
        <p:spPr>
          <a:xfrm flipH="1">
            <a:off x="7342698" y="3047714"/>
            <a:ext cx="370865" cy="237083"/>
          </a:xfrm>
          <a:custGeom>
            <a:avLst/>
            <a:gdLst/>
            <a:ahLst/>
            <a:cxnLst/>
            <a:rect l="l" t="t" r="r" b="b"/>
            <a:pathLst>
              <a:path w="1008957" h="688680">
                <a:moveTo>
                  <a:pt x="580704" y="0"/>
                </a:moveTo>
                <a:cubicBezTo>
                  <a:pt x="652143" y="0"/>
                  <a:pt x="713440" y="43419"/>
                  <a:pt x="739634" y="105313"/>
                </a:cubicBezTo>
                <a:cubicBezTo>
                  <a:pt x="746162" y="101719"/>
                  <a:pt x="753311" y="101078"/>
                  <a:pt x="760610" y="101078"/>
                </a:cubicBezTo>
                <a:cubicBezTo>
                  <a:pt x="827983" y="101078"/>
                  <a:pt x="882600" y="155695"/>
                  <a:pt x="882600" y="223068"/>
                </a:cubicBezTo>
                <a:lnTo>
                  <a:pt x="873782" y="266746"/>
                </a:lnTo>
                <a:cubicBezTo>
                  <a:pt x="950039" y="273177"/>
                  <a:pt x="1008957" y="337785"/>
                  <a:pt x="1008957" y="416153"/>
                </a:cubicBezTo>
                <a:cubicBezTo>
                  <a:pt x="1008957" y="500656"/>
                  <a:pt x="940453" y="569160"/>
                  <a:pt x="855950" y="569160"/>
                </a:cubicBezTo>
                <a:cubicBezTo>
                  <a:pt x="827782" y="569160"/>
                  <a:pt x="801391" y="561548"/>
                  <a:pt x="780002" y="546085"/>
                </a:cubicBezTo>
                <a:cubicBezTo>
                  <a:pt x="742355" y="630280"/>
                  <a:pt x="657760" y="688680"/>
                  <a:pt x="559525" y="688680"/>
                </a:cubicBezTo>
                <a:cubicBezTo>
                  <a:pt x="465436" y="688680"/>
                  <a:pt x="383861" y="635106"/>
                  <a:pt x="344596" y="556307"/>
                </a:cubicBezTo>
                <a:cubicBezTo>
                  <a:pt x="309619" y="595158"/>
                  <a:pt x="258580" y="618291"/>
                  <a:pt x="202138" y="618291"/>
                </a:cubicBezTo>
                <a:cubicBezTo>
                  <a:pt x="90500" y="618291"/>
                  <a:pt x="0" y="527791"/>
                  <a:pt x="0" y="416153"/>
                </a:cubicBezTo>
                <a:cubicBezTo>
                  <a:pt x="0" y="305317"/>
                  <a:pt x="89205" y="215316"/>
                  <a:pt x="199738" y="214257"/>
                </a:cubicBezTo>
                <a:cubicBezTo>
                  <a:pt x="225838" y="152205"/>
                  <a:pt x="287211" y="108657"/>
                  <a:pt x="358755" y="108657"/>
                </a:cubicBezTo>
                <a:lnTo>
                  <a:pt x="418630" y="120745"/>
                </a:lnTo>
                <a:cubicBezTo>
                  <a:pt x="438535" y="50405"/>
                  <a:pt x="503733" y="0"/>
                  <a:pt x="580704" y="0"/>
                </a:cubicBezTo>
                <a:close/>
              </a:path>
            </a:pathLst>
          </a:cu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flipH="1">
            <a:off x="7418640" y="2625586"/>
            <a:ext cx="220793" cy="261596"/>
            <a:chOff x="536316" y="1028612"/>
            <a:chExt cx="741139" cy="816002"/>
          </a:xfrm>
          <a:solidFill>
            <a:schemeClr val="bg1">
              <a:lumMod val="75000"/>
            </a:schemeClr>
          </a:solidFill>
        </p:grpSpPr>
        <p:sp>
          <p:nvSpPr>
            <p:cNvPr id="43" name="Овал 42"/>
            <p:cNvSpPr/>
            <p:nvPr/>
          </p:nvSpPr>
          <p:spPr>
            <a:xfrm>
              <a:off x="536316" y="1563638"/>
              <a:ext cx="741139" cy="280976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03559" y="1398719"/>
              <a:ext cx="606660" cy="368735"/>
              <a:chOff x="755575" y="1051571"/>
              <a:chExt cx="606660" cy="368735"/>
            </a:xfrm>
            <a:grpFill/>
          </p:grpSpPr>
          <p:sp>
            <p:nvSpPr>
              <p:cNvPr id="51" name="Прямоугольник 68"/>
              <p:cNvSpPr/>
              <p:nvPr/>
            </p:nvSpPr>
            <p:spPr>
              <a:xfrm>
                <a:off x="755575" y="1172019"/>
                <a:ext cx="606660" cy="248287"/>
              </a:xfrm>
              <a:custGeom>
                <a:avLst/>
                <a:gdLst/>
                <a:ahLst/>
                <a:cxnLst/>
                <a:rect l="l" t="t" r="r" b="b"/>
                <a:pathLst>
                  <a:path w="606660" h="248287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cubicBezTo>
                      <a:pt x="1" y="67543"/>
                      <a:pt x="135806" y="122297"/>
                      <a:pt x="303330" y="122297"/>
                    </a:cubicBezTo>
                    <a:cubicBezTo>
                      <a:pt x="470851" y="122297"/>
                      <a:pt x="606654" y="67545"/>
                      <a:pt x="606658" y="5"/>
                    </a:cubicBezTo>
                    <a:lnTo>
                      <a:pt x="606658" y="122297"/>
                    </a:lnTo>
                    <a:lnTo>
                      <a:pt x="605736" y="122297"/>
                    </a:lnTo>
                    <a:cubicBezTo>
                      <a:pt x="606613" y="123485"/>
                      <a:pt x="606660" y="124736"/>
                      <a:pt x="606660" y="125991"/>
                    </a:cubicBezTo>
                    <a:cubicBezTo>
                      <a:pt x="606660" y="193533"/>
                      <a:pt x="470855" y="248287"/>
                      <a:pt x="303331" y="248287"/>
                    </a:cubicBezTo>
                    <a:cubicBezTo>
                      <a:pt x="135807" y="248287"/>
                      <a:pt x="2" y="193533"/>
                      <a:pt x="2" y="125991"/>
                    </a:cubicBezTo>
                    <a:lnTo>
                      <a:pt x="926" y="122297"/>
                    </a:lnTo>
                    <a:lnTo>
                      <a:pt x="0" y="12229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755575" y="1051571"/>
                <a:ext cx="606657" cy="244591"/>
              </a:xfrm>
              <a:prstGeom prst="ellips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603559" y="1213666"/>
              <a:ext cx="606660" cy="368735"/>
              <a:chOff x="755575" y="1051571"/>
              <a:chExt cx="606660" cy="368735"/>
            </a:xfrm>
            <a:grpFill/>
          </p:grpSpPr>
          <p:sp>
            <p:nvSpPr>
              <p:cNvPr id="49" name="Прямоугольник 68"/>
              <p:cNvSpPr/>
              <p:nvPr/>
            </p:nvSpPr>
            <p:spPr>
              <a:xfrm>
                <a:off x="755575" y="1172019"/>
                <a:ext cx="606660" cy="248287"/>
              </a:xfrm>
              <a:custGeom>
                <a:avLst/>
                <a:gdLst/>
                <a:ahLst/>
                <a:cxnLst/>
                <a:rect l="l" t="t" r="r" b="b"/>
                <a:pathLst>
                  <a:path w="606660" h="248287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cubicBezTo>
                      <a:pt x="1" y="67543"/>
                      <a:pt x="135806" y="122297"/>
                      <a:pt x="303330" y="122297"/>
                    </a:cubicBezTo>
                    <a:cubicBezTo>
                      <a:pt x="470851" y="122297"/>
                      <a:pt x="606654" y="67545"/>
                      <a:pt x="606658" y="5"/>
                    </a:cubicBezTo>
                    <a:lnTo>
                      <a:pt x="606658" y="122297"/>
                    </a:lnTo>
                    <a:lnTo>
                      <a:pt x="605736" y="122297"/>
                    </a:lnTo>
                    <a:cubicBezTo>
                      <a:pt x="606613" y="123485"/>
                      <a:pt x="606660" y="124736"/>
                      <a:pt x="606660" y="125991"/>
                    </a:cubicBezTo>
                    <a:cubicBezTo>
                      <a:pt x="606660" y="193533"/>
                      <a:pt x="470855" y="248287"/>
                      <a:pt x="303331" y="248287"/>
                    </a:cubicBezTo>
                    <a:cubicBezTo>
                      <a:pt x="135807" y="248287"/>
                      <a:pt x="2" y="193533"/>
                      <a:pt x="2" y="125991"/>
                    </a:cubicBezTo>
                    <a:lnTo>
                      <a:pt x="926" y="122297"/>
                    </a:lnTo>
                    <a:lnTo>
                      <a:pt x="0" y="12229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755575" y="1051571"/>
                <a:ext cx="606657" cy="244591"/>
              </a:xfrm>
              <a:prstGeom prst="ellips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603559" y="1028612"/>
              <a:ext cx="606660" cy="368735"/>
              <a:chOff x="755575" y="1051571"/>
              <a:chExt cx="606660" cy="368735"/>
            </a:xfrm>
            <a:grpFill/>
          </p:grpSpPr>
          <p:sp>
            <p:nvSpPr>
              <p:cNvPr id="47" name="Прямоугольник 68"/>
              <p:cNvSpPr/>
              <p:nvPr/>
            </p:nvSpPr>
            <p:spPr>
              <a:xfrm>
                <a:off x="755575" y="1172019"/>
                <a:ext cx="606660" cy="248287"/>
              </a:xfrm>
              <a:custGeom>
                <a:avLst/>
                <a:gdLst/>
                <a:ahLst/>
                <a:cxnLst/>
                <a:rect l="l" t="t" r="r" b="b"/>
                <a:pathLst>
                  <a:path w="606660" h="248287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cubicBezTo>
                      <a:pt x="1" y="67543"/>
                      <a:pt x="135806" y="122297"/>
                      <a:pt x="303330" y="122297"/>
                    </a:cubicBezTo>
                    <a:cubicBezTo>
                      <a:pt x="470851" y="122297"/>
                      <a:pt x="606654" y="67545"/>
                      <a:pt x="606658" y="5"/>
                    </a:cubicBezTo>
                    <a:lnTo>
                      <a:pt x="606658" y="122297"/>
                    </a:lnTo>
                    <a:lnTo>
                      <a:pt x="605736" y="122297"/>
                    </a:lnTo>
                    <a:cubicBezTo>
                      <a:pt x="606613" y="123485"/>
                      <a:pt x="606660" y="124736"/>
                      <a:pt x="606660" y="125991"/>
                    </a:cubicBezTo>
                    <a:cubicBezTo>
                      <a:pt x="606660" y="193533"/>
                      <a:pt x="470855" y="248287"/>
                      <a:pt x="303331" y="248287"/>
                    </a:cubicBezTo>
                    <a:cubicBezTo>
                      <a:pt x="135807" y="248287"/>
                      <a:pt x="2" y="193533"/>
                      <a:pt x="2" y="125991"/>
                    </a:cubicBezTo>
                    <a:lnTo>
                      <a:pt x="926" y="122297"/>
                    </a:lnTo>
                    <a:lnTo>
                      <a:pt x="0" y="12229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755575" y="1051571"/>
                <a:ext cx="606657" cy="244591"/>
              </a:xfrm>
              <a:prstGeom prst="ellipse">
                <a:avLst/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9" name="Правая фигурная скобка 158"/>
          <p:cNvSpPr/>
          <p:nvPr/>
        </p:nvSpPr>
        <p:spPr>
          <a:xfrm rot="5400000" flipV="1">
            <a:off x="8307956" y="2582822"/>
            <a:ext cx="396411" cy="2613410"/>
          </a:xfrm>
          <a:prstGeom prst="rightBrace">
            <a:avLst>
              <a:gd name="adj1" fmla="val 49125"/>
              <a:gd name="adj2" fmla="val 6571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64" name="Правая фигурная скобка 163"/>
          <p:cNvSpPr/>
          <p:nvPr/>
        </p:nvSpPr>
        <p:spPr>
          <a:xfrm rot="5400000" flipV="1">
            <a:off x="1172316" y="2561319"/>
            <a:ext cx="492197" cy="2625625"/>
          </a:xfrm>
          <a:prstGeom prst="rightBrace">
            <a:avLst>
              <a:gd name="adj1" fmla="val 49125"/>
              <a:gd name="adj2" fmla="val 65710"/>
            </a:avLst>
          </a:prstGeom>
          <a:ln>
            <a:solidFill>
              <a:srgbClr val="6C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 flipH="1">
            <a:off x="6195658" y="3499115"/>
            <a:ext cx="732303" cy="2400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Портал</a:t>
            </a:r>
            <a:endParaRPr lang="ru-RU" sz="12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03064" y="3178952"/>
            <a:ext cx="130849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Закупки</a:t>
            </a:r>
            <a:endParaRPr lang="ru-RU" sz="12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87414" y="3026968"/>
            <a:ext cx="156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Инфраструктурные </a:t>
            </a:r>
            <a:r>
              <a:rPr lang="ru-RU" sz="12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облачные</a:t>
            </a:r>
            <a:r>
              <a:rPr lang="ru-RU" sz="1200" dirty="0" smtClean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услуги</a:t>
            </a:r>
            <a:endParaRPr lang="ru-RU" sz="1200" dirty="0">
              <a:solidFill>
                <a:srgbClr val="00B0F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682" y="1713225"/>
            <a:ext cx="22059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Процессоры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Оперативная </a:t>
            </a: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память 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Хранилище </a:t>
            </a: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данных 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Сеть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903209" y="4127912"/>
            <a:ext cx="1002791" cy="711606"/>
            <a:chOff x="6364240" y="3609249"/>
            <a:chExt cx="1058752" cy="67627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5242" y="3609249"/>
              <a:ext cx="1047750" cy="676275"/>
            </a:xfrm>
            <a:prstGeom prst="rect">
              <a:avLst/>
            </a:prstGeom>
          </p:spPr>
        </p:pic>
        <p:sp>
          <p:nvSpPr>
            <p:cNvPr id="160" name="Прямоугольник 159"/>
            <p:cNvSpPr/>
            <p:nvPr/>
          </p:nvSpPr>
          <p:spPr>
            <a:xfrm flipH="1">
              <a:off x="6364240" y="3917417"/>
              <a:ext cx="1040590" cy="27494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6C6C6C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ГИС 3</a:t>
              </a:r>
              <a:endParaRPr lang="ru-RU" sz="1600" b="1" dirty="0">
                <a:solidFill>
                  <a:srgbClr val="6C6C6C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 flipH="1">
            <a:off x="7194129" y="4149771"/>
            <a:ext cx="2613280" cy="642089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9436" y="1057316"/>
            <a:ext cx="2668763" cy="2594028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90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33382" y="1721131"/>
            <a:ext cx="1823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Инвестиции в собственные мощности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8011597" y="4127912"/>
            <a:ext cx="1002791" cy="711606"/>
            <a:chOff x="6364240" y="3609249"/>
            <a:chExt cx="1058752" cy="676275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5242" y="3609249"/>
              <a:ext cx="1047750" cy="676275"/>
            </a:xfrm>
            <a:prstGeom prst="rect">
              <a:avLst/>
            </a:prstGeom>
          </p:spPr>
        </p:pic>
        <p:sp>
          <p:nvSpPr>
            <p:cNvPr id="113" name="Прямоугольник 112"/>
            <p:cNvSpPr/>
            <p:nvPr/>
          </p:nvSpPr>
          <p:spPr>
            <a:xfrm flipH="1">
              <a:off x="6364240" y="3917417"/>
              <a:ext cx="1040590" cy="27494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6C6C6C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ГИС 2</a:t>
              </a:r>
              <a:endParaRPr lang="ru-RU" sz="1600" b="1" dirty="0">
                <a:solidFill>
                  <a:srgbClr val="6C6C6C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7119985" y="4127912"/>
            <a:ext cx="1002791" cy="711606"/>
            <a:chOff x="6364240" y="3609249"/>
            <a:chExt cx="1058752" cy="676275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5242" y="3609249"/>
              <a:ext cx="1047750" cy="676275"/>
            </a:xfrm>
            <a:prstGeom prst="rect">
              <a:avLst/>
            </a:prstGeom>
          </p:spPr>
        </p:pic>
        <p:sp>
          <p:nvSpPr>
            <p:cNvPr id="119" name="Прямоугольник 118"/>
            <p:cNvSpPr/>
            <p:nvPr/>
          </p:nvSpPr>
          <p:spPr>
            <a:xfrm flipH="1">
              <a:off x="6364240" y="3917417"/>
              <a:ext cx="1040590" cy="27494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6C6C6C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ГИС 1</a:t>
              </a:r>
              <a:endParaRPr lang="ru-RU" sz="1600" b="1" dirty="0">
                <a:solidFill>
                  <a:srgbClr val="6C6C6C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9" name="Рисунок 1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1334" y="4108076"/>
            <a:ext cx="992371" cy="7116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0" name="Прямоугольник 129"/>
          <p:cNvSpPr/>
          <p:nvPr/>
        </p:nvSpPr>
        <p:spPr>
          <a:xfrm flipH="1">
            <a:off x="1830914" y="4440815"/>
            <a:ext cx="985589" cy="2893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ГИС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1" name="Прямоугольник 130"/>
          <p:cNvSpPr/>
          <p:nvPr/>
        </p:nvSpPr>
        <p:spPr>
          <a:xfrm flipH="1">
            <a:off x="111774" y="4153682"/>
            <a:ext cx="2613280" cy="64208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22" y="4108076"/>
            <a:ext cx="992371" cy="711606"/>
          </a:xfrm>
          <a:prstGeom prst="rect">
            <a:avLst/>
          </a:prstGeom>
        </p:spPr>
      </p:pic>
      <p:sp>
        <p:nvSpPr>
          <p:cNvPr id="134" name="Прямоугольник 133"/>
          <p:cNvSpPr/>
          <p:nvPr/>
        </p:nvSpPr>
        <p:spPr>
          <a:xfrm flipH="1">
            <a:off x="939302" y="4440815"/>
            <a:ext cx="985589" cy="2893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ГИС 2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0" y="4108076"/>
            <a:ext cx="992371" cy="711606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 flipH="1">
            <a:off x="47690" y="4440815"/>
            <a:ext cx="985589" cy="2893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ГИС 1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05602" y="1058516"/>
            <a:ext cx="2668763" cy="634881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90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7353" y="1079412"/>
            <a:ext cx="262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Собственные ресурсы ФОИВ для </a:t>
            </a:r>
            <a:r>
              <a:rPr lang="ru-RU" sz="14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обеспечения ИС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7199456" y="1060403"/>
            <a:ext cx="2607953" cy="464485"/>
          </a:xfrm>
          <a:prstGeom prst="rect">
            <a:avLst/>
          </a:prstGeom>
          <a:solidFill>
            <a:srgbClr val="00B0F0">
              <a:alpha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90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8878" y="1081180"/>
            <a:ext cx="262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Оператор Системы ЦОД</a:t>
            </a:r>
            <a:endParaRPr lang="ru-RU" sz="1400" b="1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690" y="723920"/>
            <a:ext cx="285696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b="1" u="sng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СУЩЕСТВУЮЩАЯ МОДЕЛЬ</a:t>
            </a:r>
            <a:endParaRPr lang="ru-RU" sz="1400" b="1" u="sng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60443" y="723920"/>
            <a:ext cx="218457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b="1" u="sng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ЦЕЛЕВАЯ МОДЕЛЬ</a:t>
            </a:r>
            <a:endParaRPr lang="ru-RU" sz="1400" b="1" u="sng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848919" y="1054352"/>
            <a:ext cx="2059358" cy="476339"/>
          </a:xfrm>
          <a:prstGeom prst="rect">
            <a:avLst/>
          </a:prstGeom>
          <a:noFill/>
          <a:ln w="25400" cap="flat" cmpd="sng" algn="ctr">
            <a:solidFill>
              <a:srgbClr val="6C6C6C"/>
            </a:solidFill>
            <a:prstDash val="solid"/>
          </a:ln>
          <a:effectLst/>
        </p:spPr>
        <p:txBody>
          <a:bodyPr t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363636"/>
                </a:solidFill>
                <a:latin typeface="Calibri" panose="020F0502020204030204" pitchFamily="34" charset="0"/>
              </a:rPr>
              <a:t>Распорядитель бюджетных средств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4313384" y="1539252"/>
            <a:ext cx="1" cy="13582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16200000">
            <a:off x="3895093" y="2016445"/>
            <a:ext cx="130849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Заявка на финансирование</a:t>
            </a:r>
            <a:endParaRPr lang="ru-RU" sz="12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3406921" y="2106041"/>
            <a:ext cx="130849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Финансирование</a:t>
            </a:r>
            <a:endParaRPr lang="ru-RU" sz="12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4221633" y="1563065"/>
            <a:ext cx="13077" cy="137075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5462314" y="1574601"/>
            <a:ext cx="1" cy="128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16200000">
            <a:off x="5041032" y="2112492"/>
            <a:ext cx="130849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Заявка на ресурсы</a:t>
            </a:r>
            <a:endParaRPr lang="ru-RU" sz="1200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Прямая со стрелкой 97"/>
          <p:cNvCxnSpPr>
            <a:stCxn id="88" idx="3"/>
            <a:endCxn id="145" idx="1"/>
          </p:cNvCxnSpPr>
          <p:nvPr/>
        </p:nvCxnSpPr>
        <p:spPr>
          <a:xfrm>
            <a:off x="5908277" y="1292522"/>
            <a:ext cx="1291179" cy="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899620" y="1029197"/>
            <a:ext cx="130849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Финансирование</a:t>
            </a:r>
            <a:endParaRPr lang="ru-RU" sz="1200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144290" y="2720429"/>
            <a:ext cx="837495" cy="436536"/>
            <a:chOff x="561144" y="4573022"/>
            <a:chExt cx="935821" cy="444581"/>
          </a:xfrm>
        </p:grpSpPr>
        <p:grpSp>
          <p:nvGrpSpPr>
            <p:cNvPr id="108" name="Группа 107"/>
            <p:cNvGrpSpPr>
              <a:grpSpLocks noChangeAspect="1"/>
            </p:cNvGrpSpPr>
            <p:nvPr/>
          </p:nvGrpSpPr>
          <p:grpSpPr>
            <a:xfrm>
              <a:off x="561144" y="4573022"/>
              <a:ext cx="386646" cy="417927"/>
              <a:chOff x="3132760" y="4870921"/>
              <a:chExt cx="1224136" cy="1323176"/>
            </a:xfrm>
          </p:grpSpPr>
          <p:sp>
            <p:nvSpPr>
              <p:cNvPr id="149" name="Прямоугольник 194"/>
              <p:cNvSpPr/>
              <p:nvPr/>
            </p:nvSpPr>
            <p:spPr>
              <a:xfrm>
                <a:off x="3132760" y="4870921"/>
                <a:ext cx="1224136" cy="1323176"/>
              </a:xfrm>
              <a:custGeom>
                <a:avLst/>
                <a:gdLst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1180340 w 1224136"/>
                  <a:gd name="connsiteY5" fmla="*/ 1323176 h 1329002"/>
                  <a:gd name="connsiteX6" fmla="*/ 60140 w 1224136"/>
                  <a:gd name="connsiteY6" fmla="*/ 1329002 h 1329002"/>
                  <a:gd name="connsiteX7" fmla="*/ 60140 w 1224136"/>
                  <a:gd name="connsiteY7" fmla="*/ 1323176 h 1329002"/>
                  <a:gd name="connsiteX8" fmla="*/ 0 w 1224136"/>
                  <a:gd name="connsiteY8" fmla="*/ 1323176 h 1329002"/>
                  <a:gd name="connsiteX9" fmla="*/ 0 w 1224136"/>
                  <a:gd name="connsiteY9" fmla="*/ 1268351 h 1329002"/>
                  <a:gd name="connsiteX10" fmla="*/ 60140 w 1224136"/>
                  <a:gd name="connsiteY10" fmla="*/ 1268351 h 1329002"/>
                  <a:gd name="connsiteX11" fmla="*/ 60140 w 1224136"/>
                  <a:gd name="connsiteY11" fmla="*/ 55435 h 1329002"/>
                  <a:gd name="connsiteX12" fmla="*/ 246894 w 1224136"/>
                  <a:gd name="connsiteY12" fmla="*/ 0 h 1329002"/>
                  <a:gd name="connsiteX13" fmla="*/ 639011 w 1224136"/>
                  <a:gd name="connsiteY13" fmla="*/ 0 h 1329002"/>
                  <a:gd name="connsiteX14" fmla="*/ 639011 w 1224136"/>
                  <a:gd name="connsiteY14" fmla="*/ 54825 h 1329002"/>
                  <a:gd name="connsiteX15" fmla="*/ 246894 w 1224136"/>
                  <a:gd name="connsiteY15" fmla="*/ 54825 h 1329002"/>
                  <a:gd name="connsiteX16" fmla="*/ 246894 w 1224136"/>
                  <a:gd name="connsiteY16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60140 w 1224136"/>
                  <a:gd name="connsiteY6" fmla="*/ 1323176 h 1329002"/>
                  <a:gd name="connsiteX7" fmla="*/ 0 w 1224136"/>
                  <a:gd name="connsiteY7" fmla="*/ 1323176 h 1329002"/>
                  <a:gd name="connsiteX8" fmla="*/ 0 w 1224136"/>
                  <a:gd name="connsiteY8" fmla="*/ 1268351 h 1329002"/>
                  <a:gd name="connsiteX9" fmla="*/ 60140 w 1224136"/>
                  <a:gd name="connsiteY9" fmla="*/ 1268351 h 1329002"/>
                  <a:gd name="connsiteX10" fmla="*/ 60140 w 1224136"/>
                  <a:gd name="connsiteY10" fmla="*/ 55435 h 1329002"/>
                  <a:gd name="connsiteX11" fmla="*/ 246894 w 1224136"/>
                  <a:gd name="connsiteY11" fmla="*/ 0 h 1329002"/>
                  <a:gd name="connsiteX12" fmla="*/ 639011 w 1224136"/>
                  <a:gd name="connsiteY12" fmla="*/ 0 h 1329002"/>
                  <a:gd name="connsiteX13" fmla="*/ 639011 w 1224136"/>
                  <a:gd name="connsiteY13" fmla="*/ 54825 h 1329002"/>
                  <a:gd name="connsiteX14" fmla="*/ 246894 w 1224136"/>
                  <a:gd name="connsiteY14" fmla="*/ 54825 h 1329002"/>
                  <a:gd name="connsiteX15" fmla="*/ 246894 w 1224136"/>
                  <a:gd name="connsiteY15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0 w 1224136"/>
                  <a:gd name="connsiteY6" fmla="*/ 1323176 h 1329002"/>
                  <a:gd name="connsiteX7" fmla="*/ 0 w 1224136"/>
                  <a:gd name="connsiteY7" fmla="*/ 1268351 h 1329002"/>
                  <a:gd name="connsiteX8" fmla="*/ 60140 w 1224136"/>
                  <a:gd name="connsiteY8" fmla="*/ 1268351 h 1329002"/>
                  <a:gd name="connsiteX9" fmla="*/ 60140 w 1224136"/>
                  <a:gd name="connsiteY9" fmla="*/ 55435 h 1329002"/>
                  <a:gd name="connsiteX10" fmla="*/ 246894 w 1224136"/>
                  <a:gd name="connsiteY10" fmla="*/ 0 h 1329002"/>
                  <a:gd name="connsiteX11" fmla="*/ 639011 w 1224136"/>
                  <a:gd name="connsiteY11" fmla="*/ 0 h 1329002"/>
                  <a:gd name="connsiteX12" fmla="*/ 639011 w 1224136"/>
                  <a:gd name="connsiteY12" fmla="*/ 54825 h 1329002"/>
                  <a:gd name="connsiteX13" fmla="*/ 246894 w 1224136"/>
                  <a:gd name="connsiteY13" fmla="*/ 54825 h 1329002"/>
                  <a:gd name="connsiteX14" fmla="*/ 246894 w 1224136"/>
                  <a:gd name="connsiteY14" fmla="*/ 0 h 1329002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639011 w 1224136"/>
                  <a:gd name="connsiteY11" fmla="*/ 54825 h 1323176"/>
                  <a:gd name="connsiteX12" fmla="*/ 246894 w 1224136"/>
                  <a:gd name="connsiteY12" fmla="*/ 54825 h 1323176"/>
                  <a:gd name="connsiteX13" fmla="*/ 246894 w 1224136"/>
                  <a:gd name="connsiteY13" fmla="*/ 0 h 132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4136" h="1323176">
                    <a:moveTo>
                      <a:pt x="60140" y="55435"/>
                    </a:moveTo>
                    <a:lnTo>
                      <a:pt x="1180340" y="55435"/>
                    </a:lnTo>
                    <a:lnTo>
                      <a:pt x="1180340" y="1268351"/>
                    </a:lnTo>
                    <a:lnTo>
                      <a:pt x="1224136" y="1268351"/>
                    </a:lnTo>
                    <a:lnTo>
                      <a:pt x="1224136" y="1323176"/>
                    </a:lnTo>
                    <a:lnTo>
                      <a:pt x="0" y="1323176"/>
                    </a:lnTo>
                    <a:lnTo>
                      <a:pt x="0" y="1268351"/>
                    </a:lnTo>
                    <a:lnTo>
                      <a:pt x="60140" y="1268351"/>
                    </a:lnTo>
                    <a:lnTo>
                      <a:pt x="60140" y="55435"/>
                    </a:lnTo>
                    <a:close/>
                    <a:moveTo>
                      <a:pt x="246894" y="0"/>
                    </a:moveTo>
                    <a:lnTo>
                      <a:pt x="639011" y="0"/>
                    </a:lnTo>
                    <a:lnTo>
                      <a:pt x="639011" y="54825"/>
                    </a:lnTo>
                    <a:lnTo>
                      <a:pt x="246894" y="54825"/>
                    </a:lnTo>
                    <a:lnTo>
                      <a:pt x="246894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Прямоугольник 149"/>
              <p:cNvSpPr/>
              <p:nvPr/>
            </p:nvSpPr>
            <p:spPr>
              <a:xfrm>
                <a:off x="3348058" y="513567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Прямоугольник 150"/>
              <p:cNvSpPr/>
              <p:nvPr/>
            </p:nvSpPr>
            <p:spPr>
              <a:xfrm>
                <a:off x="3684286" y="513567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Прямоугольник 151"/>
              <p:cNvSpPr/>
              <p:nvPr/>
            </p:nvSpPr>
            <p:spPr>
              <a:xfrm>
                <a:off x="3997820" y="513567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Прямоугольник 152"/>
              <p:cNvSpPr/>
              <p:nvPr/>
            </p:nvSpPr>
            <p:spPr>
              <a:xfrm>
                <a:off x="3348058" y="546396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Прямоугольник 153"/>
              <p:cNvSpPr/>
              <p:nvPr/>
            </p:nvSpPr>
            <p:spPr>
              <a:xfrm>
                <a:off x="3684286" y="546396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Прямоугольник 154"/>
              <p:cNvSpPr/>
              <p:nvPr/>
            </p:nvSpPr>
            <p:spPr>
              <a:xfrm>
                <a:off x="3997820" y="5463962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3348058" y="5821706"/>
                <a:ext cx="163092" cy="25648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Прямоугольник 156"/>
              <p:cNvSpPr/>
              <p:nvPr/>
            </p:nvSpPr>
            <p:spPr>
              <a:xfrm>
                <a:off x="3684286" y="5821706"/>
                <a:ext cx="163092" cy="29917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Прямоугольник 157"/>
              <p:cNvSpPr/>
              <p:nvPr/>
            </p:nvSpPr>
            <p:spPr>
              <a:xfrm>
                <a:off x="3997820" y="5821706"/>
                <a:ext cx="163092" cy="24553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9" name="Группа 108"/>
            <p:cNvGrpSpPr>
              <a:grpSpLocks noChangeAspect="1"/>
            </p:cNvGrpSpPr>
            <p:nvPr/>
          </p:nvGrpSpPr>
          <p:grpSpPr>
            <a:xfrm>
              <a:off x="784152" y="4764310"/>
              <a:ext cx="712813" cy="253293"/>
              <a:chOff x="6814350" y="4292154"/>
              <a:chExt cx="1713644" cy="1774685"/>
            </a:xfrm>
          </p:grpSpPr>
          <p:sp>
            <p:nvSpPr>
              <p:cNvPr id="110" name="Прямоугольник 194"/>
              <p:cNvSpPr/>
              <p:nvPr/>
            </p:nvSpPr>
            <p:spPr>
              <a:xfrm>
                <a:off x="6814350" y="4292154"/>
                <a:ext cx="1713644" cy="1774685"/>
              </a:xfrm>
              <a:custGeom>
                <a:avLst/>
                <a:gdLst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1180340 w 1224136"/>
                  <a:gd name="connsiteY5" fmla="*/ 1323176 h 1329002"/>
                  <a:gd name="connsiteX6" fmla="*/ 60140 w 1224136"/>
                  <a:gd name="connsiteY6" fmla="*/ 1329002 h 1329002"/>
                  <a:gd name="connsiteX7" fmla="*/ 60140 w 1224136"/>
                  <a:gd name="connsiteY7" fmla="*/ 1323176 h 1329002"/>
                  <a:gd name="connsiteX8" fmla="*/ 0 w 1224136"/>
                  <a:gd name="connsiteY8" fmla="*/ 1323176 h 1329002"/>
                  <a:gd name="connsiteX9" fmla="*/ 0 w 1224136"/>
                  <a:gd name="connsiteY9" fmla="*/ 1268351 h 1329002"/>
                  <a:gd name="connsiteX10" fmla="*/ 60140 w 1224136"/>
                  <a:gd name="connsiteY10" fmla="*/ 1268351 h 1329002"/>
                  <a:gd name="connsiteX11" fmla="*/ 60140 w 1224136"/>
                  <a:gd name="connsiteY11" fmla="*/ 55435 h 1329002"/>
                  <a:gd name="connsiteX12" fmla="*/ 246894 w 1224136"/>
                  <a:gd name="connsiteY12" fmla="*/ 0 h 1329002"/>
                  <a:gd name="connsiteX13" fmla="*/ 639011 w 1224136"/>
                  <a:gd name="connsiteY13" fmla="*/ 0 h 1329002"/>
                  <a:gd name="connsiteX14" fmla="*/ 639011 w 1224136"/>
                  <a:gd name="connsiteY14" fmla="*/ 54825 h 1329002"/>
                  <a:gd name="connsiteX15" fmla="*/ 246894 w 1224136"/>
                  <a:gd name="connsiteY15" fmla="*/ 54825 h 1329002"/>
                  <a:gd name="connsiteX16" fmla="*/ 246894 w 1224136"/>
                  <a:gd name="connsiteY16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60140 w 1224136"/>
                  <a:gd name="connsiteY6" fmla="*/ 1323176 h 1329002"/>
                  <a:gd name="connsiteX7" fmla="*/ 0 w 1224136"/>
                  <a:gd name="connsiteY7" fmla="*/ 1323176 h 1329002"/>
                  <a:gd name="connsiteX8" fmla="*/ 0 w 1224136"/>
                  <a:gd name="connsiteY8" fmla="*/ 1268351 h 1329002"/>
                  <a:gd name="connsiteX9" fmla="*/ 60140 w 1224136"/>
                  <a:gd name="connsiteY9" fmla="*/ 1268351 h 1329002"/>
                  <a:gd name="connsiteX10" fmla="*/ 60140 w 1224136"/>
                  <a:gd name="connsiteY10" fmla="*/ 55435 h 1329002"/>
                  <a:gd name="connsiteX11" fmla="*/ 246894 w 1224136"/>
                  <a:gd name="connsiteY11" fmla="*/ 0 h 1329002"/>
                  <a:gd name="connsiteX12" fmla="*/ 639011 w 1224136"/>
                  <a:gd name="connsiteY12" fmla="*/ 0 h 1329002"/>
                  <a:gd name="connsiteX13" fmla="*/ 639011 w 1224136"/>
                  <a:gd name="connsiteY13" fmla="*/ 54825 h 1329002"/>
                  <a:gd name="connsiteX14" fmla="*/ 246894 w 1224136"/>
                  <a:gd name="connsiteY14" fmla="*/ 54825 h 1329002"/>
                  <a:gd name="connsiteX15" fmla="*/ 246894 w 1224136"/>
                  <a:gd name="connsiteY15" fmla="*/ 0 h 1329002"/>
                  <a:gd name="connsiteX0" fmla="*/ 60140 w 1224136"/>
                  <a:gd name="connsiteY0" fmla="*/ 55435 h 1329002"/>
                  <a:gd name="connsiteX1" fmla="*/ 1180340 w 1224136"/>
                  <a:gd name="connsiteY1" fmla="*/ 55435 h 1329002"/>
                  <a:gd name="connsiteX2" fmla="*/ 1180340 w 1224136"/>
                  <a:gd name="connsiteY2" fmla="*/ 1268351 h 1329002"/>
                  <a:gd name="connsiteX3" fmla="*/ 1224136 w 1224136"/>
                  <a:gd name="connsiteY3" fmla="*/ 1268351 h 1329002"/>
                  <a:gd name="connsiteX4" fmla="*/ 1224136 w 1224136"/>
                  <a:gd name="connsiteY4" fmla="*/ 1323176 h 1329002"/>
                  <a:gd name="connsiteX5" fmla="*/ 60140 w 1224136"/>
                  <a:gd name="connsiteY5" fmla="*/ 1329002 h 1329002"/>
                  <a:gd name="connsiteX6" fmla="*/ 0 w 1224136"/>
                  <a:gd name="connsiteY6" fmla="*/ 1323176 h 1329002"/>
                  <a:gd name="connsiteX7" fmla="*/ 0 w 1224136"/>
                  <a:gd name="connsiteY7" fmla="*/ 1268351 h 1329002"/>
                  <a:gd name="connsiteX8" fmla="*/ 60140 w 1224136"/>
                  <a:gd name="connsiteY8" fmla="*/ 1268351 h 1329002"/>
                  <a:gd name="connsiteX9" fmla="*/ 60140 w 1224136"/>
                  <a:gd name="connsiteY9" fmla="*/ 55435 h 1329002"/>
                  <a:gd name="connsiteX10" fmla="*/ 246894 w 1224136"/>
                  <a:gd name="connsiteY10" fmla="*/ 0 h 1329002"/>
                  <a:gd name="connsiteX11" fmla="*/ 639011 w 1224136"/>
                  <a:gd name="connsiteY11" fmla="*/ 0 h 1329002"/>
                  <a:gd name="connsiteX12" fmla="*/ 639011 w 1224136"/>
                  <a:gd name="connsiteY12" fmla="*/ 54825 h 1329002"/>
                  <a:gd name="connsiteX13" fmla="*/ 246894 w 1224136"/>
                  <a:gd name="connsiteY13" fmla="*/ 54825 h 1329002"/>
                  <a:gd name="connsiteX14" fmla="*/ 246894 w 1224136"/>
                  <a:gd name="connsiteY14" fmla="*/ 0 h 1329002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639011 w 1224136"/>
                  <a:gd name="connsiteY11" fmla="*/ 54825 h 1323176"/>
                  <a:gd name="connsiteX12" fmla="*/ 246894 w 1224136"/>
                  <a:gd name="connsiteY12" fmla="*/ 54825 h 1323176"/>
                  <a:gd name="connsiteX13" fmla="*/ 246894 w 1224136"/>
                  <a:gd name="connsiteY13" fmla="*/ 0 h 1323176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639011 w 1224136"/>
                  <a:gd name="connsiteY11" fmla="*/ 54825 h 1323176"/>
                  <a:gd name="connsiteX12" fmla="*/ 246894 w 1224136"/>
                  <a:gd name="connsiteY12" fmla="*/ 0 h 1323176"/>
                  <a:gd name="connsiteX0" fmla="*/ 60140 w 1224136"/>
                  <a:gd name="connsiteY0" fmla="*/ 55435 h 1323176"/>
                  <a:gd name="connsiteX1" fmla="*/ 1180340 w 1224136"/>
                  <a:gd name="connsiteY1" fmla="*/ 55435 h 1323176"/>
                  <a:gd name="connsiteX2" fmla="*/ 1180340 w 1224136"/>
                  <a:gd name="connsiteY2" fmla="*/ 1268351 h 1323176"/>
                  <a:gd name="connsiteX3" fmla="*/ 1224136 w 1224136"/>
                  <a:gd name="connsiteY3" fmla="*/ 1268351 h 1323176"/>
                  <a:gd name="connsiteX4" fmla="*/ 1224136 w 1224136"/>
                  <a:gd name="connsiteY4" fmla="*/ 1323176 h 1323176"/>
                  <a:gd name="connsiteX5" fmla="*/ 0 w 1224136"/>
                  <a:gd name="connsiteY5" fmla="*/ 1323176 h 1323176"/>
                  <a:gd name="connsiteX6" fmla="*/ 0 w 1224136"/>
                  <a:gd name="connsiteY6" fmla="*/ 1268351 h 1323176"/>
                  <a:gd name="connsiteX7" fmla="*/ 60140 w 1224136"/>
                  <a:gd name="connsiteY7" fmla="*/ 1268351 h 1323176"/>
                  <a:gd name="connsiteX8" fmla="*/ 60140 w 1224136"/>
                  <a:gd name="connsiteY8" fmla="*/ 55435 h 1323176"/>
                  <a:gd name="connsiteX9" fmla="*/ 246894 w 1224136"/>
                  <a:gd name="connsiteY9" fmla="*/ 0 h 1323176"/>
                  <a:gd name="connsiteX10" fmla="*/ 639011 w 1224136"/>
                  <a:gd name="connsiteY10" fmla="*/ 0 h 1323176"/>
                  <a:gd name="connsiteX11" fmla="*/ 246894 w 1224136"/>
                  <a:gd name="connsiteY11" fmla="*/ 0 h 1323176"/>
                  <a:gd name="connsiteX0" fmla="*/ 60140 w 1224136"/>
                  <a:gd name="connsiteY0" fmla="*/ -1 h 1267740"/>
                  <a:gd name="connsiteX1" fmla="*/ 1180340 w 1224136"/>
                  <a:gd name="connsiteY1" fmla="*/ -1 h 1267740"/>
                  <a:gd name="connsiteX2" fmla="*/ 1180340 w 1224136"/>
                  <a:gd name="connsiteY2" fmla="*/ 1212915 h 1267740"/>
                  <a:gd name="connsiteX3" fmla="*/ 1224136 w 1224136"/>
                  <a:gd name="connsiteY3" fmla="*/ 1212915 h 1267740"/>
                  <a:gd name="connsiteX4" fmla="*/ 1224136 w 1224136"/>
                  <a:gd name="connsiteY4" fmla="*/ 1267740 h 1267740"/>
                  <a:gd name="connsiteX5" fmla="*/ 0 w 1224136"/>
                  <a:gd name="connsiteY5" fmla="*/ 1267740 h 1267740"/>
                  <a:gd name="connsiteX6" fmla="*/ 0 w 1224136"/>
                  <a:gd name="connsiteY6" fmla="*/ 1212915 h 1267740"/>
                  <a:gd name="connsiteX7" fmla="*/ 60140 w 1224136"/>
                  <a:gd name="connsiteY7" fmla="*/ 1212915 h 1267740"/>
                  <a:gd name="connsiteX8" fmla="*/ 60140 w 1224136"/>
                  <a:gd name="connsiteY8" fmla="*/ -1 h 126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4136" h="1267740">
                    <a:moveTo>
                      <a:pt x="60140" y="-1"/>
                    </a:moveTo>
                    <a:lnTo>
                      <a:pt x="1180340" y="-1"/>
                    </a:lnTo>
                    <a:lnTo>
                      <a:pt x="1180340" y="1212915"/>
                    </a:lnTo>
                    <a:lnTo>
                      <a:pt x="1224136" y="1212915"/>
                    </a:lnTo>
                    <a:lnTo>
                      <a:pt x="1224136" y="1267740"/>
                    </a:lnTo>
                    <a:lnTo>
                      <a:pt x="0" y="1267740"/>
                    </a:lnTo>
                    <a:lnTo>
                      <a:pt x="0" y="1212915"/>
                    </a:lnTo>
                    <a:lnTo>
                      <a:pt x="60140" y="1212915"/>
                    </a:lnTo>
                    <a:lnTo>
                      <a:pt x="60140" y="-1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7044135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7584439" y="5044737"/>
                <a:ext cx="228309" cy="359052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7044135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7584439" y="5224262"/>
                <a:ext cx="228309" cy="74008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7044135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7282519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7282519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7282519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7949551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7949551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7949551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8187935" y="50447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8187935" y="5545538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8187935" y="4548107"/>
                <a:ext cx="128944" cy="34228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61" name="Группа 160"/>
          <p:cNvGrpSpPr/>
          <p:nvPr/>
        </p:nvGrpSpPr>
        <p:grpSpPr>
          <a:xfrm>
            <a:off x="173009" y="1886751"/>
            <a:ext cx="756107" cy="334872"/>
            <a:chOff x="581393" y="4686204"/>
            <a:chExt cx="616605" cy="273088"/>
          </a:xfrm>
        </p:grpSpPr>
        <p:grpSp>
          <p:nvGrpSpPr>
            <p:cNvPr id="162" name="Группа 161"/>
            <p:cNvGrpSpPr>
              <a:grpSpLocks noChangeAspect="1"/>
            </p:cNvGrpSpPr>
            <p:nvPr/>
          </p:nvGrpSpPr>
          <p:grpSpPr>
            <a:xfrm>
              <a:off x="581393" y="4686204"/>
              <a:ext cx="180111" cy="273088"/>
              <a:chOff x="3080211" y="2566268"/>
              <a:chExt cx="576000" cy="89673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3108894" y="2566268"/>
                <a:ext cx="519916" cy="851016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3152800" y="2621611"/>
                <a:ext cx="432001" cy="7602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Прямоугольник 211"/>
              <p:cNvSpPr/>
              <p:nvPr/>
            </p:nvSpPr>
            <p:spPr>
              <a:xfrm>
                <a:off x="3152852" y="2648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3152852" y="2708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Прямоугольник 213"/>
              <p:cNvSpPr/>
              <p:nvPr/>
            </p:nvSpPr>
            <p:spPr>
              <a:xfrm>
                <a:off x="3152852" y="2769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Прямоугольник 214"/>
              <p:cNvSpPr/>
              <p:nvPr/>
            </p:nvSpPr>
            <p:spPr>
              <a:xfrm>
                <a:off x="3152852" y="2829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3152852" y="28892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Прямоугольник 216"/>
              <p:cNvSpPr/>
              <p:nvPr/>
            </p:nvSpPr>
            <p:spPr>
              <a:xfrm>
                <a:off x="3152852" y="29494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3152852" y="30095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Прямоугольник 218"/>
              <p:cNvSpPr/>
              <p:nvPr/>
            </p:nvSpPr>
            <p:spPr>
              <a:xfrm>
                <a:off x="3152852" y="30696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Прямоугольник 219"/>
              <p:cNvSpPr/>
              <p:nvPr/>
            </p:nvSpPr>
            <p:spPr>
              <a:xfrm>
                <a:off x="3152852" y="3129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Прямоугольник 220"/>
              <p:cNvSpPr/>
              <p:nvPr/>
            </p:nvSpPr>
            <p:spPr>
              <a:xfrm>
                <a:off x="3152852" y="3189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Прямоугольник 221"/>
              <p:cNvSpPr/>
              <p:nvPr/>
            </p:nvSpPr>
            <p:spPr>
              <a:xfrm>
                <a:off x="3152852" y="3250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Прямоугольник 222"/>
              <p:cNvSpPr/>
              <p:nvPr/>
            </p:nvSpPr>
            <p:spPr>
              <a:xfrm>
                <a:off x="3152852" y="3310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Прямоугольник 223"/>
              <p:cNvSpPr/>
              <p:nvPr/>
            </p:nvSpPr>
            <p:spPr>
              <a:xfrm>
                <a:off x="3290790" y="3175513"/>
                <a:ext cx="300400" cy="206385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Овал 224"/>
              <p:cNvSpPr/>
              <p:nvPr/>
            </p:nvSpPr>
            <p:spPr>
              <a:xfrm>
                <a:off x="3370383" y="3189920"/>
                <a:ext cx="172516" cy="1725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Овал 225"/>
              <p:cNvSpPr/>
              <p:nvPr/>
            </p:nvSpPr>
            <p:spPr>
              <a:xfrm>
                <a:off x="3393242" y="3212779"/>
                <a:ext cx="126798" cy="126798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Овал 226"/>
              <p:cNvSpPr/>
              <p:nvPr/>
            </p:nvSpPr>
            <p:spPr>
              <a:xfrm>
                <a:off x="3413575" y="3235639"/>
                <a:ext cx="86132" cy="8613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Овал 227"/>
              <p:cNvSpPr/>
              <p:nvPr/>
            </p:nvSpPr>
            <p:spPr>
              <a:xfrm>
                <a:off x="3427981" y="3250045"/>
                <a:ext cx="57320" cy="57320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Прямоугольник 228"/>
              <p:cNvSpPr/>
              <p:nvPr/>
            </p:nvSpPr>
            <p:spPr>
              <a:xfrm>
                <a:off x="3339106" y="3271777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Прямоугольник 229"/>
              <p:cNvSpPr/>
              <p:nvPr/>
            </p:nvSpPr>
            <p:spPr>
              <a:xfrm rot="5400000">
                <a:off x="3330775" y="3280690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3080211" y="3417284"/>
                <a:ext cx="576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3" name="Группа 162"/>
            <p:cNvGrpSpPr>
              <a:grpSpLocks noChangeAspect="1"/>
            </p:cNvGrpSpPr>
            <p:nvPr/>
          </p:nvGrpSpPr>
          <p:grpSpPr>
            <a:xfrm>
              <a:off x="799640" y="4686204"/>
              <a:ext cx="180111" cy="273088"/>
              <a:chOff x="3080211" y="2566268"/>
              <a:chExt cx="576000" cy="896735"/>
            </a:xfrm>
          </p:grpSpPr>
          <p:sp>
            <p:nvSpPr>
              <p:cNvPr id="188" name="Прямоугольник 187"/>
              <p:cNvSpPr/>
              <p:nvPr/>
            </p:nvSpPr>
            <p:spPr>
              <a:xfrm>
                <a:off x="3108894" y="2566268"/>
                <a:ext cx="519916" cy="851016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Прямоугольник 188"/>
              <p:cNvSpPr/>
              <p:nvPr/>
            </p:nvSpPr>
            <p:spPr>
              <a:xfrm>
                <a:off x="3152800" y="2621611"/>
                <a:ext cx="432001" cy="7602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Прямоугольник 189"/>
              <p:cNvSpPr/>
              <p:nvPr/>
            </p:nvSpPr>
            <p:spPr>
              <a:xfrm>
                <a:off x="3152852" y="2648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Прямоугольник 190"/>
              <p:cNvSpPr/>
              <p:nvPr/>
            </p:nvSpPr>
            <p:spPr>
              <a:xfrm>
                <a:off x="3152852" y="2708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>
                <a:off x="3152852" y="2769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3152852" y="2829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3152852" y="28892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>
                <a:off x="3152852" y="29494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3152852" y="30095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>
                <a:off x="3152852" y="30696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Прямоугольник 197"/>
              <p:cNvSpPr/>
              <p:nvPr/>
            </p:nvSpPr>
            <p:spPr>
              <a:xfrm>
                <a:off x="3152852" y="3129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Прямоугольник 198"/>
              <p:cNvSpPr/>
              <p:nvPr/>
            </p:nvSpPr>
            <p:spPr>
              <a:xfrm>
                <a:off x="3152852" y="3189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Прямоугольник 199"/>
              <p:cNvSpPr/>
              <p:nvPr/>
            </p:nvSpPr>
            <p:spPr>
              <a:xfrm>
                <a:off x="3152852" y="3250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3152852" y="3310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Прямоугольник 201"/>
              <p:cNvSpPr/>
              <p:nvPr/>
            </p:nvSpPr>
            <p:spPr>
              <a:xfrm>
                <a:off x="3290790" y="3175513"/>
                <a:ext cx="300400" cy="206385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Овал 202"/>
              <p:cNvSpPr/>
              <p:nvPr/>
            </p:nvSpPr>
            <p:spPr>
              <a:xfrm>
                <a:off x="3370383" y="3189920"/>
                <a:ext cx="172516" cy="1725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3393242" y="3212779"/>
                <a:ext cx="126798" cy="126798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3413575" y="3235639"/>
                <a:ext cx="86132" cy="8613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Овал 205"/>
              <p:cNvSpPr/>
              <p:nvPr/>
            </p:nvSpPr>
            <p:spPr>
              <a:xfrm>
                <a:off x="3427981" y="3250045"/>
                <a:ext cx="57320" cy="57320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3339106" y="3271777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 rot="5400000">
                <a:off x="3330775" y="3280690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3080211" y="3417284"/>
                <a:ext cx="576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5" name="Группа 164"/>
            <p:cNvGrpSpPr>
              <a:grpSpLocks noChangeAspect="1"/>
            </p:cNvGrpSpPr>
            <p:nvPr/>
          </p:nvGrpSpPr>
          <p:grpSpPr>
            <a:xfrm>
              <a:off x="1017887" y="4686204"/>
              <a:ext cx="180111" cy="273088"/>
              <a:chOff x="3080211" y="2566268"/>
              <a:chExt cx="576000" cy="896735"/>
            </a:xfrm>
          </p:grpSpPr>
          <p:sp>
            <p:nvSpPr>
              <p:cNvPr id="166" name="Прямоугольник 165"/>
              <p:cNvSpPr/>
              <p:nvPr/>
            </p:nvSpPr>
            <p:spPr>
              <a:xfrm>
                <a:off x="3108894" y="2566268"/>
                <a:ext cx="519916" cy="851016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3152800" y="2621611"/>
                <a:ext cx="432001" cy="7602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3152852" y="2648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3152852" y="2708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Прямоугольник 169"/>
              <p:cNvSpPr/>
              <p:nvPr/>
            </p:nvSpPr>
            <p:spPr>
              <a:xfrm>
                <a:off x="3152852" y="2769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3152852" y="2829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152852" y="28892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3152852" y="29494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3152852" y="30095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3152852" y="30696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152852" y="312979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3152852" y="318992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Прямоугольник 177"/>
              <p:cNvSpPr/>
              <p:nvPr/>
            </p:nvSpPr>
            <p:spPr>
              <a:xfrm>
                <a:off x="3152852" y="3250045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3152852" y="3310170"/>
                <a:ext cx="432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3290790" y="3175513"/>
                <a:ext cx="300400" cy="206385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3370383" y="3189920"/>
                <a:ext cx="172516" cy="17251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Овал 181"/>
              <p:cNvSpPr/>
              <p:nvPr/>
            </p:nvSpPr>
            <p:spPr>
              <a:xfrm>
                <a:off x="3393242" y="3212779"/>
                <a:ext cx="126798" cy="126798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Овал 182"/>
              <p:cNvSpPr/>
              <p:nvPr/>
            </p:nvSpPr>
            <p:spPr>
              <a:xfrm>
                <a:off x="3413575" y="3235639"/>
                <a:ext cx="86132" cy="8613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Овал 183"/>
              <p:cNvSpPr/>
              <p:nvPr/>
            </p:nvSpPr>
            <p:spPr>
              <a:xfrm>
                <a:off x="3427981" y="3250045"/>
                <a:ext cx="57320" cy="57320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3339106" y="3271777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 rot="5400000">
                <a:off x="3330775" y="3280690"/>
                <a:ext cx="252083" cy="180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3080211" y="3417284"/>
                <a:ext cx="576000" cy="45719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233" name="Диаграмма 232"/>
          <p:cNvGraphicFramePr/>
          <p:nvPr>
            <p:extLst>
              <p:ext uri="{D42A27DB-BD31-4B8C-83A1-F6EECF244321}">
                <p14:modId xmlns:p14="http://schemas.microsoft.com/office/powerpoint/2010/main" val="3831489995"/>
              </p:ext>
            </p:extLst>
          </p:nvPr>
        </p:nvGraphicFramePr>
        <p:xfrm>
          <a:off x="99436" y="5024795"/>
          <a:ext cx="9662630" cy="184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8" name="TextBox 237"/>
          <p:cNvSpPr txBox="1"/>
          <p:nvPr/>
        </p:nvSpPr>
        <p:spPr>
          <a:xfrm>
            <a:off x="2542333" y="4852056"/>
            <a:ext cx="446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Целевая модель обеспечит сокращение затрат федерального бюджета на ИТ на 10-15%</a:t>
            </a:r>
            <a:endParaRPr lang="ru-RU" sz="1400" b="1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77512" y="2533325"/>
            <a:ext cx="166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Аренда мощностей у коммерческих ЦОД</a:t>
            </a:r>
            <a:endParaRPr lang="ru-RU" sz="1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890111"/>
            <a:ext cx="9906000" cy="5786913"/>
          </a:xfrm>
          <a:prstGeom prst="rect">
            <a:avLst/>
          </a:prstGeom>
          <a:solidFill>
            <a:srgbClr val="00B0F0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7546458" y="1238509"/>
            <a:ext cx="2301750" cy="4279346"/>
          </a:xfrm>
          <a:prstGeom prst="rect">
            <a:avLst/>
          </a:prstGeom>
          <a:pattFill prst="wdUpDiag">
            <a:fgClr>
              <a:srgbClr val="FFFFFF">
                <a:lumMod val="95000"/>
              </a:srgbClr>
            </a:fgClr>
            <a:bgClr>
              <a:srgbClr val="FFFFFF"/>
            </a:bgClr>
          </a:patt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Обеспечение безопасности системы </a:t>
            </a:r>
            <a:r>
              <a:rPr lang="ru-RU" dirty="0" err="1" smtClean="0"/>
              <a:t>цод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95525" y="1895475"/>
            <a:ext cx="5052537" cy="3409950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 cap="flat" cmpd="sng" algn="ctr">
            <a:solidFill>
              <a:srgbClr val="00B0F0"/>
            </a:solidFill>
            <a:prstDash val="dash"/>
          </a:ln>
          <a:effectLst/>
        </p:spPr>
        <p:txBody>
          <a:bodyPr rtlCol="0" anchor="t"/>
          <a:lstStyle/>
          <a:p>
            <a:pPr lvl="1">
              <a:buClr>
                <a:srgbClr val="00B0F0"/>
              </a:buClr>
            </a:pPr>
            <a:endParaRPr lang="ru-RU" sz="11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497806" y="4585826"/>
            <a:ext cx="1170762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113624" y="4585828"/>
            <a:ext cx="1468304" cy="2187215"/>
          </a:xfrm>
          <a:prstGeom prst="line">
            <a:avLst/>
          </a:prstGeom>
          <a:ln w="288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0507" y="2494633"/>
            <a:ext cx="1403845" cy="2091197"/>
          </a:xfrm>
          <a:prstGeom prst="line">
            <a:avLst/>
          </a:prstGeom>
          <a:ln w="276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133513" y="804553"/>
            <a:ext cx="1134570" cy="1690082"/>
          </a:xfrm>
          <a:prstGeom prst="line">
            <a:avLst/>
          </a:prstGeom>
          <a:ln w="288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ый треугольник 28"/>
          <p:cNvSpPr/>
          <p:nvPr/>
        </p:nvSpPr>
        <p:spPr>
          <a:xfrm rot="1716506">
            <a:off x="1393366" y="4518011"/>
            <a:ext cx="142307" cy="12188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 rot="12554867">
            <a:off x="1382896" y="4517700"/>
            <a:ext cx="148611" cy="1201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2092468" y="2494623"/>
            <a:ext cx="912579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ый треугольник 35"/>
          <p:cNvSpPr/>
          <p:nvPr/>
        </p:nvSpPr>
        <p:spPr>
          <a:xfrm rot="1716506">
            <a:off x="1981701" y="2425246"/>
            <a:ext cx="148611" cy="1201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/>
          <p:cNvSpPr/>
          <p:nvPr/>
        </p:nvSpPr>
        <p:spPr>
          <a:xfrm rot="12554867">
            <a:off x="1977558" y="2426497"/>
            <a:ext cx="148611" cy="1201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12554867">
            <a:off x="1977557" y="2426497"/>
            <a:ext cx="148611" cy="1201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rot="12826333">
            <a:off x="2964333" y="2446882"/>
            <a:ext cx="120246" cy="10196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2554867">
            <a:off x="2909217" y="2447179"/>
            <a:ext cx="158215" cy="13872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 rot="13263932">
            <a:off x="2619132" y="4542441"/>
            <a:ext cx="129388" cy="10204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ый треугольник 44"/>
          <p:cNvSpPr/>
          <p:nvPr/>
        </p:nvSpPr>
        <p:spPr>
          <a:xfrm rot="15605388">
            <a:off x="2563658" y="4546141"/>
            <a:ext cx="148053" cy="9488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лако 45"/>
          <p:cNvSpPr/>
          <p:nvPr/>
        </p:nvSpPr>
        <p:spPr>
          <a:xfrm>
            <a:off x="3634741" y="2130294"/>
            <a:ext cx="2636517" cy="283941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0880"/>
          <a:stretch/>
        </p:blipFill>
        <p:spPr>
          <a:xfrm rot="16200000" flipH="1">
            <a:off x="-1555720" y="2862343"/>
            <a:ext cx="4481685" cy="1355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5886" y="3343770"/>
            <a:ext cx="180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Система ЦОД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-465298" y="2215634"/>
            <a:ext cx="119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Интернет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33" y="3831612"/>
            <a:ext cx="1110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Портал гос. услуг</a:t>
            </a:r>
          </a:p>
        </p:txBody>
      </p:sp>
      <p:pic>
        <p:nvPicPr>
          <p:cNvPr id="1044" name="Picture 20" descr="http://shcola18.ucoz.ru/novocti2015/gosuslu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2" y="3315448"/>
            <a:ext cx="851842" cy="5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 flipH="1">
            <a:off x="984305" y="3649486"/>
            <a:ext cx="7132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3068132" y="3649486"/>
            <a:ext cx="5534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Группа 133"/>
          <p:cNvGrpSpPr>
            <a:grpSpLocks noChangeAspect="1"/>
          </p:cNvGrpSpPr>
          <p:nvPr/>
        </p:nvGrpSpPr>
        <p:grpSpPr>
          <a:xfrm>
            <a:off x="3541444" y="5584930"/>
            <a:ext cx="283563" cy="559027"/>
            <a:chOff x="7110568" y="4133460"/>
            <a:chExt cx="1084146" cy="2137331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7110568" y="4301803"/>
              <a:ext cx="1084146" cy="1954011"/>
            </a:xfrm>
            <a:prstGeom prst="rect">
              <a:avLst/>
            </a:prstGeom>
            <a:solidFill>
              <a:srgbClr val="6C6C6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7354171" y="4133460"/>
              <a:ext cx="596940" cy="12363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7563142" y="5927844"/>
              <a:ext cx="178999" cy="34294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7589642" y="459428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7318605" y="459428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7860679" y="459428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7589642" y="482824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7318605" y="482824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7860679" y="482824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7589642" y="506220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7318605" y="506220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7860679" y="506220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589642" y="529616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7318605" y="529616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7860679" y="529616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589642" y="553012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7318605" y="553012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7860679" y="5530127"/>
              <a:ext cx="126000" cy="126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7856342" y="5930191"/>
              <a:ext cx="260673" cy="4571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7188268" y="5927844"/>
              <a:ext cx="260673" cy="4571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Группа 155"/>
          <p:cNvGrpSpPr>
            <a:grpSpLocks noChangeAspect="1"/>
          </p:cNvGrpSpPr>
          <p:nvPr/>
        </p:nvGrpSpPr>
        <p:grpSpPr>
          <a:xfrm>
            <a:off x="4732894" y="5585544"/>
            <a:ext cx="431999" cy="512330"/>
            <a:chOff x="3132760" y="4870921"/>
            <a:chExt cx="1224136" cy="1323176"/>
          </a:xfrm>
        </p:grpSpPr>
        <p:sp>
          <p:nvSpPr>
            <p:cNvPr id="173" name="Прямоугольник 194"/>
            <p:cNvSpPr/>
            <p:nvPr/>
          </p:nvSpPr>
          <p:spPr>
            <a:xfrm>
              <a:off x="3132760" y="4870921"/>
              <a:ext cx="1224136" cy="1323176"/>
            </a:xfrm>
            <a:custGeom>
              <a:avLst/>
              <a:gdLst>
                <a:gd name="connsiteX0" fmla="*/ 60140 w 1224136"/>
                <a:gd name="connsiteY0" fmla="*/ 55435 h 1329002"/>
                <a:gd name="connsiteX1" fmla="*/ 1180340 w 1224136"/>
                <a:gd name="connsiteY1" fmla="*/ 55435 h 1329002"/>
                <a:gd name="connsiteX2" fmla="*/ 1180340 w 1224136"/>
                <a:gd name="connsiteY2" fmla="*/ 1268351 h 1329002"/>
                <a:gd name="connsiteX3" fmla="*/ 1224136 w 1224136"/>
                <a:gd name="connsiteY3" fmla="*/ 1268351 h 1329002"/>
                <a:gd name="connsiteX4" fmla="*/ 1224136 w 1224136"/>
                <a:gd name="connsiteY4" fmla="*/ 1323176 h 1329002"/>
                <a:gd name="connsiteX5" fmla="*/ 1180340 w 1224136"/>
                <a:gd name="connsiteY5" fmla="*/ 1323176 h 1329002"/>
                <a:gd name="connsiteX6" fmla="*/ 60140 w 1224136"/>
                <a:gd name="connsiteY6" fmla="*/ 1329002 h 1329002"/>
                <a:gd name="connsiteX7" fmla="*/ 60140 w 1224136"/>
                <a:gd name="connsiteY7" fmla="*/ 1323176 h 1329002"/>
                <a:gd name="connsiteX8" fmla="*/ 0 w 1224136"/>
                <a:gd name="connsiteY8" fmla="*/ 1323176 h 1329002"/>
                <a:gd name="connsiteX9" fmla="*/ 0 w 1224136"/>
                <a:gd name="connsiteY9" fmla="*/ 1268351 h 1329002"/>
                <a:gd name="connsiteX10" fmla="*/ 60140 w 1224136"/>
                <a:gd name="connsiteY10" fmla="*/ 1268351 h 1329002"/>
                <a:gd name="connsiteX11" fmla="*/ 60140 w 1224136"/>
                <a:gd name="connsiteY11" fmla="*/ 55435 h 1329002"/>
                <a:gd name="connsiteX12" fmla="*/ 246894 w 1224136"/>
                <a:gd name="connsiteY12" fmla="*/ 0 h 1329002"/>
                <a:gd name="connsiteX13" fmla="*/ 639011 w 1224136"/>
                <a:gd name="connsiteY13" fmla="*/ 0 h 1329002"/>
                <a:gd name="connsiteX14" fmla="*/ 639011 w 1224136"/>
                <a:gd name="connsiteY14" fmla="*/ 54825 h 1329002"/>
                <a:gd name="connsiteX15" fmla="*/ 246894 w 1224136"/>
                <a:gd name="connsiteY15" fmla="*/ 54825 h 1329002"/>
                <a:gd name="connsiteX16" fmla="*/ 246894 w 1224136"/>
                <a:gd name="connsiteY16" fmla="*/ 0 h 1329002"/>
                <a:gd name="connsiteX0" fmla="*/ 60140 w 1224136"/>
                <a:gd name="connsiteY0" fmla="*/ 55435 h 1329002"/>
                <a:gd name="connsiteX1" fmla="*/ 1180340 w 1224136"/>
                <a:gd name="connsiteY1" fmla="*/ 55435 h 1329002"/>
                <a:gd name="connsiteX2" fmla="*/ 1180340 w 1224136"/>
                <a:gd name="connsiteY2" fmla="*/ 1268351 h 1329002"/>
                <a:gd name="connsiteX3" fmla="*/ 1224136 w 1224136"/>
                <a:gd name="connsiteY3" fmla="*/ 1268351 h 1329002"/>
                <a:gd name="connsiteX4" fmla="*/ 1224136 w 1224136"/>
                <a:gd name="connsiteY4" fmla="*/ 1323176 h 1329002"/>
                <a:gd name="connsiteX5" fmla="*/ 60140 w 1224136"/>
                <a:gd name="connsiteY5" fmla="*/ 1329002 h 1329002"/>
                <a:gd name="connsiteX6" fmla="*/ 60140 w 1224136"/>
                <a:gd name="connsiteY6" fmla="*/ 1323176 h 1329002"/>
                <a:gd name="connsiteX7" fmla="*/ 0 w 1224136"/>
                <a:gd name="connsiteY7" fmla="*/ 1323176 h 1329002"/>
                <a:gd name="connsiteX8" fmla="*/ 0 w 1224136"/>
                <a:gd name="connsiteY8" fmla="*/ 1268351 h 1329002"/>
                <a:gd name="connsiteX9" fmla="*/ 60140 w 1224136"/>
                <a:gd name="connsiteY9" fmla="*/ 1268351 h 1329002"/>
                <a:gd name="connsiteX10" fmla="*/ 60140 w 1224136"/>
                <a:gd name="connsiteY10" fmla="*/ 55435 h 1329002"/>
                <a:gd name="connsiteX11" fmla="*/ 246894 w 1224136"/>
                <a:gd name="connsiteY11" fmla="*/ 0 h 1329002"/>
                <a:gd name="connsiteX12" fmla="*/ 639011 w 1224136"/>
                <a:gd name="connsiteY12" fmla="*/ 0 h 1329002"/>
                <a:gd name="connsiteX13" fmla="*/ 639011 w 1224136"/>
                <a:gd name="connsiteY13" fmla="*/ 54825 h 1329002"/>
                <a:gd name="connsiteX14" fmla="*/ 246894 w 1224136"/>
                <a:gd name="connsiteY14" fmla="*/ 54825 h 1329002"/>
                <a:gd name="connsiteX15" fmla="*/ 246894 w 1224136"/>
                <a:gd name="connsiteY15" fmla="*/ 0 h 1329002"/>
                <a:gd name="connsiteX0" fmla="*/ 60140 w 1224136"/>
                <a:gd name="connsiteY0" fmla="*/ 55435 h 1329002"/>
                <a:gd name="connsiteX1" fmla="*/ 1180340 w 1224136"/>
                <a:gd name="connsiteY1" fmla="*/ 55435 h 1329002"/>
                <a:gd name="connsiteX2" fmla="*/ 1180340 w 1224136"/>
                <a:gd name="connsiteY2" fmla="*/ 1268351 h 1329002"/>
                <a:gd name="connsiteX3" fmla="*/ 1224136 w 1224136"/>
                <a:gd name="connsiteY3" fmla="*/ 1268351 h 1329002"/>
                <a:gd name="connsiteX4" fmla="*/ 1224136 w 1224136"/>
                <a:gd name="connsiteY4" fmla="*/ 1323176 h 1329002"/>
                <a:gd name="connsiteX5" fmla="*/ 60140 w 1224136"/>
                <a:gd name="connsiteY5" fmla="*/ 1329002 h 1329002"/>
                <a:gd name="connsiteX6" fmla="*/ 0 w 1224136"/>
                <a:gd name="connsiteY6" fmla="*/ 1323176 h 1329002"/>
                <a:gd name="connsiteX7" fmla="*/ 0 w 1224136"/>
                <a:gd name="connsiteY7" fmla="*/ 1268351 h 1329002"/>
                <a:gd name="connsiteX8" fmla="*/ 60140 w 1224136"/>
                <a:gd name="connsiteY8" fmla="*/ 1268351 h 1329002"/>
                <a:gd name="connsiteX9" fmla="*/ 60140 w 1224136"/>
                <a:gd name="connsiteY9" fmla="*/ 55435 h 1329002"/>
                <a:gd name="connsiteX10" fmla="*/ 246894 w 1224136"/>
                <a:gd name="connsiteY10" fmla="*/ 0 h 1329002"/>
                <a:gd name="connsiteX11" fmla="*/ 639011 w 1224136"/>
                <a:gd name="connsiteY11" fmla="*/ 0 h 1329002"/>
                <a:gd name="connsiteX12" fmla="*/ 639011 w 1224136"/>
                <a:gd name="connsiteY12" fmla="*/ 54825 h 1329002"/>
                <a:gd name="connsiteX13" fmla="*/ 246894 w 1224136"/>
                <a:gd name="connsiteY13" fmla="*/ 54825 h 1329002"/>
                <a:gd name="connsiteX14" fmla="*/ 246894 w 1224136"/>
                <a:gd name="connsiteY14" fmla="*/ 0 h 1329002"/>
                <a:gd name="connsiteX0" fmla="*/ 60140 w 1224136"/>
                <a:gd name="connsiteY0" fmla="*/ 55435 h 1323176"/>
                <a:gd name="connsiteX1" fmla="*/ 1180340 w 1224136"/>
                <a:gd name="connsiteY1" fmla="*/ 55435 h 1323176"/>
                <a:gd name="connsiteX2" fmla="*/ 1180340 w 1224136"/>
                <a:gd name="connsiteY2" fmla="*/ 1268351 h 1323176"/>
                <a:gd name="connsiteX3" fmla="*/ 1224136 w 1224136"/>
                <a:gd name="connsiteY3" fmla="*/ 1268351 h 1323176"/>
                <a:gd name="connsiteX4" fmla="*/ 1224136 w 1224136"/>
                <a:gd name="connsiteY4" fmla="*/ 1323176 h 1323176"/>
                <a:gd name="connsiteX5" fmla="*/ 0 w 1224136"/>
                <a:gd name="connsiteY5" fmla="*/ 1323176 h 1323176"/>
                <a:gd name="connsiteX6" fmla="*/ 0 w 1224136"/>
                <a:gd name="connsiteY6" fmla="*/ 1268351 h 1323176"/>
                <a:gd name="connsiteX7" fmla="*/ 60140 w 1224136"/>
                <a:gd name="connsiteY7" fmla="*/ 1268351 h 1323176"/>
                <a:gd name="connsiteX8" fmla="*/ 60140 w 1224136"/>
                <a:gd name="connsiteY8" fmla="*/ 55435 h 1323176"/>
                <a:gd name="connsiteX9" fmla="*/ 246894 w 1224136"/>
                <a:gd name="connsiteY9" fmla="*/ 0 h 1323176"/>
                <a:gd name="connsiteX10" fmla="*/ 639011 w 1224136"/>
                <a:gd name="connsiteY10" fmla="*/ 0 h 1323176"/>
                <a:gd name="connsiteX11" fmla="*/ 639011 w 1224136"/>
                <a:gd name="connsiteY11" fmla="*/ 54825 h 1323176"/>
                <a:gd name="connsiteX12" fmla="*/ 246894 w 1224136"/>
                <a:gd name="connsiteY12" fmla="*/ 54825 h 1323176"/>
                <a:gd name="connsiteX13" fmla="*/ 246894 w 1224136"/>
                <a:gd name="connsiteY13" fmla="*/ 0 h 132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4136" h="1323176">
                  <a:moveTo>
                    <a:pt x="60140" y="55435"/>
                  </a:moveTo>
                  <a:lnTo>
                    <a:pt x="1180340" y="55435"/>
                  </a:lnTo>
                  <a:lnTo>
                    <a:pt x="1180340" y="1268351"/>
                  </a:lnTo>
                  <a:lnTo>
                    <a:pt x="1224136" y="1268351"/>
                  </a:lnTo>
                  <a:lnTo>
                    <a:pt x="1224136" y="1323176"/>
                  </a:lnTo>
                  <a:lnTo>
                    <a:pt x="0" y="1323176"/>
                  </a:lnTo>
                  <a:lnTo>
                    <a:pt x="0" y="1268351"/>
                  </a:lnTo>
                  <a:lnTo>
                    <a:pt x="60140" y="1268351"/>
                  </a:lnTo>
                  <a:lnTo>
                    <a:pt x="60140" y="55435"/>
                  </a:lnTo>
                  <a:close/>
                  <a:moveTo>
                    <a:pt x="246894" y="0"/>
                  </a:moveTo>
                  <a:lnTo>
                    <a:pt x="639011" y="0"/>
                  </a:lnTo>
                  <a:lnTo>
                    <a:pt x="639011" y="54825"/>
                  </a:lnTo>
                  <a:lnTo>
                    <a:pt x="246894" y="54825"/>
                  </a:lnTo>
                  <a:lnTo>
                    <a:pt x="246894" y="0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3348058" y="5135672"/>
              <a:ext cx="163092" cy="2564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3684286" y="5135672"/>
              <a:ext cx="163092" cy="2564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3997820" y="5135672"/>
              <a:ext cx="163092" cy="2564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3348058" y="5463962"/>
              <a:ext cx="163092" cy="2564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3684286" y="5463962"/>
              <a:ext cx="163092" cy="2564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3997820" y="5463962"/>
              <a:ext cx="163092" cy="2564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3348058" y="5821706"/>
              <a:ext cx="163092" cy="2564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3684286" y="5821706"/>
              <a:ext cx="163092" cy="29917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3997820" y="5821706"/>
              <a:ext cx="163092" cy="24553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747197" y="5582424"/>
            <a:ext cx="796425" cy="310508"/>
            <a:chOff x="5432131" y="5515403"/>
            <a:chExt cx="796425" cy="310508"/>
          </a:xfrm>
        </p:grpSpPr>
        <p:sp>
          <p:nvSpPr>
            <p:cNvPr id="183" name="Прямоугольник 194"/>
            <p:cNvSpPr/>
            <p:nvPr/>
          </p:nvSpPr>
          <p:spPr>
            <a:xfrm>
              <a:off x="5432131" y="5515403"/>
              <a:ext cx="796425" cy="310508"/>
            </a:xfrm>
            <a:custGeom>
              <a:avLst/>
              <a:gdLst>
                <a:gd name="connsiteX0" fmla="*/ 60140 w 1224136"/>
                <a:gd name="connsiteY0" fmla="*/ 55435 h 1329002"/>
                <a:gd name="connsiteX1" fmla="*/ 1180340 w 1224136"/>
                <a:gd name="connsiteY1" fmla="*/ 55435 h 1329002"/>
                <a:gd name="connsiteX2" fmla="*/ 1180340 w 1224136"/>
                <a:gd name="connsiteY2" fmla="*/ 1268351 h 1329002"/>
                <a:gd name="connsiteX3" fmla="*/ 1224136 w 1224136"/>
                <a:gd name="connsiteY3" fmla="*/ 1268351 h 1329002"/>
                <a:gd name="connsiteX4" fmla="*/ 1224136 w 1224136"/>
                <a:gd name="connsiteY4" fmla="*/ 1323176 h 1329002"/>
                <a:gd name="connsiteX5" fmla="*/ 1180340 w 1224136"/>
                <a:gd name="connsiteY5" fmla="*/ 1323176 h 1329002"/>
                <a:gd name="connsiteX6" fmla="*/ 60140 w 1224136"/>
                <a:gd name="connsiteY6" fmla="*/ 1329002 h 1329002"/>
                <a:gd name="connsiteX7" fmla="*/ 60140 w 1224136"/>
                <a:gd name="connsiteY7" fmla="*/ 1323176 h 1329002"/>
                <a:gd name="connsiteX8" fmla="*/ 0 w 1224136"/>
                <a:gd name="connsiteY8" fmla="*/ 1323176 h 1329002"/>
                <a:gd name="connsiteX9" fmla="*/ 0 w 1224136"/>
                <a:gd name="connsiteY9" fmla="*/ 1268351 h 1329002"/>
                <a:gd name="connsiteX10" fmla="*/ 60140 w 1224136"/>
                <a:gd name="connsiteY10" fmla="*/ 1268351 h 1329002"/>
                <a:gd name="connsiteX11" fmla="*/ 60140 w 1224136"/>
                <a:gd name="connsiteY11" fmla="*/ 55435 h 1329002"/>
                <a:gd name="connsiteX12" fmla="*/ 246894 w 1224136"/>
                <a:gd name="connsiteY12" fmla="*/ 0 h 1329002"/>
                <a:gd name="connsiteX13" fmla="*/ 639011 w 1224136"/>
                <a:gd name="connsiteY13" fmla="*/ 0 h 1329002"/>
                <a:gd name="connsiteX14" fmla="*/ 639011 w 1224136"/>
                <a:gd name="connsiteY14" fmla="*/ 54825 h 1329002"/>
                <a:gd name="connsiteX15" fmla="*/ 246894 w 1224136"/>
                <a:gd name="connsiteY15" fmla="*/ 54825 h 1329002"/>
                <a:gd name="connsiteX16" fmla="*/ 246894 w 1224136"/>
                <a:gd name="connsiteY16" fmla="*/ 0 h 1329002"/>
                <a:gd name="connsiteX0" fmla="*/ 60140 w 1224136"/>
                <a:gd name="connsiteY0" fmla="*/ 55435 h 1329002"/>
                <a:gd name="connsiteX1" fmla="*/ 1180340 w 1224136"/>
                <a:gd name="connsiteY1" fmla="*/ 55435 h 1329002"/>
                <a:gd name="connsiteX2" fmla="*/ 1180340 w 1224136"/>
                <a:gd name="connsiteY2" fmla="*/ 1268351 h 1329002"/>
                <a:gd name="connsiteX3" fmla="*/ 1224136 w 1224136"/>
                <a:gd name="connsiteY3" fmla="*/ 1268351 h 1329002"/>
                <a:gd name="connsiteX4" fmla="*/ 1224136 w 1224136"/>
                <a:gd name="connsiteY4" fmla="*/ 1323176 h 1329002"/>
                <a:gd name="connsiteX5" fmla="*/ 60140 w 1224136"/>
                <a:gd name="connsiteY5" fmla="*/ 1329002 h 1329002"/>
                <a:gd name="connsiteX6" fmla="*/ 60140 w 1224136"/>
                <a:gd name="connsiteY6" fmla="*/ 1323176 h 1329002"/>
                <a:gd name="connsiteX7" fmla="*/ 0 w 1224136"/>
                <a:gd name="connsiteY7" fmla="*/ 1323176 h 1329002"/>
                <a:gd name="connsiteX8" fmla="*/ 0 w 1224136"/>
                <a:gd name="connsiteY8" fmla="*/ 1268351 h 1329002"/>
                <a:gd name="connsiteX9" fmla="*/ 60140 w 1224136"/>
                <a:gd name="connsiteY9" fmla="*/ 1268351 h 1329002"/>
                <a:gd name="connsiteX10" fmla="*/ 60140 w 1224136"/>
                <a:gd name="connsiteY10" fmla="*/ 55435 h 1329002"/>
                <a:gd name="connsiteX11" fmla="*/ 246894 w 1224136"/>
                <a:gd name="connsiteY11" fmla="*/ 0 h 1329002"/>
                <a:gd name="connsiteX12" fmla="*/ 639011 w 1224136"/>
                <a:gd name="connsiteY12" fmla="*/ 0 h 1329002"/>
                <a:gd name="connsiteX13" fmla="*/ 639011 w 1224136"/>
                <a:gd name="connsiteY13" fmla="*/ 54825 h 1329002"/>
                <a:gd name="connsiteX14" fmla="*/ 246894 w 1224136"/>
                <a:gd name="connsiteY14" fmla="*/ 54825 h 1329002"/>
                <a:gd name="connsiteX15" fmla="*/ 246894 w 1224136"/>
                <a:gd name="connsiteY15" fmla="*/ 0 h 1329002"/>
                <a:gd name="connsiteX0" fmla="*/ 60140 w 1224136"/>
                <a:gd name="connsiteY0" fmla="*/ 55435 h 1329002"/>
                <a:gd name="connsiteX1" fmla="*/ 1180340 w 1224136"/>
                <a:gd name="connsiteY1" fmla="*/ 55435 h 1329002"/>
                <a:gd name="connsiteX2" fmla="*/ 1180340 w 1224136"/>
                <a:gd name="connsiteY2" fmla="*/ 1268351 h 1329002"/>
                <a:gd name="connsiteX3" fmla="*/ 1224136 w 1224136"/>
                <a:gd name="connsiteY3" fmla="*/ 1268351 h 1329002"/>
                <a:gd name="connsiteX4" fmla="*/ 1224136 w 1224136"/>
                <a:gd name="connsiteY4" fmla="*/ 1323176 h 1329002"/>
                <a:gd name="connsiteX5" fmla="*/ 60140 w 1224136"/>
                <a:gd name="connsiteY5" fmla="*/ 1329002 h 1329002"/>
                <a:gd name="connsiteX6" fmla="*/ 0 w 1224136"/>
                <a:gd name="connsiteY6" fmla="*/ 1323176 h 1329002"/>
                <a:gd name="connsiteX7" fmla="*/ 0 w 1224136"/>
                <a:gd name="connsiteY7" fmla="*/ 1268351 h 1329002"/>
                <a:gd name="connsiteX8" fmla="*/ 60140 w 1224136"/>
                <a:gd name="connsiteY8" fmla="*/ 1268351 h 1329002"/>
                <a:gd name="connsiteX9" fmla="*/ 60140 w 1224136"/>
                <a:gd name="connsiteY9" fmla="*/ 55435 h 1329002"/>
                <a:gd name="connsiteX10" fmla="*/ 246894 w 1224136"/>
                <a:gd name="connsiteY10" fmla="*/ 0 h 1329002"/>
                <a:gd name="connsiteX11" fmla="*/ 639011 w 1224136"/>
                <a:gd name="connsiteY11" fmla="*/ 0 h 1329002"/>
                <a:gd name="connsiteX12" fmla="*/ 639011 w 1224136"/>
                <a:gd name="connsiteY12" fmla="*/ 54825 h 1329002"/>
                <a:gd name="connsiteX13" fmla="*/ 246894 w 1224136"/>
                <a:gd name="connsiteY13" fmla="*/ 54825 h 1329002"/>
                <a:gd name="connsiteX14" fmla="*/ 246894 w 1224136"/>
                <a:gd name="connsiteY14" fmla="*/ 0 h 1329002"/>
                <a:gd name="connsiteX0" fmla="*/ 60140 w 1224136"/>
                <a:gd name="connsiteY0" fmla="*/ 55435 h 1323176"/>
                <a:gd name="connsiteX1" fmla="*/ 1180340 w 1224136"/>
                <a:gd name="connsiteY1" fmla="*/ 55435 h 1323176"/>
                <a:gd name="connsiteX2" fmla="*/ 1180340 w 1224136"/>
                <a:gd name="connsiteY2" fmla="*/ 1268351 h 1323176"/>
                <a:gd name="connsiteX3" fmla="*/ 1224136 w 1224136"/>
                <a:gd name="connsiteY3" fmla="*/ 1268351 h 1323176"/>
                <a:gd name="connsiteX4" fmla="*/ 1224136 w 1224136"/>
                <a:gd name="connsiteY4" fmla="*/ 1323176 h 1323176"/>
                <a:gd name="connsiteX5" fmla="*/ 0 w 1224136"/>
                <a:gd name="connsiteY5" fmla="*/ 1323176 h 1323176"/>
                <a:gd name="connsiteX6" fmla="*/ 0 w 1224136"/>
                <a:gd name="connsiteY6" fmla="*/ 1268351 h 1323176"/>
                <a:gd name="connsiteX7" fmla="*/ 60140 w 1224136"/>
                <a:gd name="connsiteY7" fmla="*/ 1268351 h 1323176"/>
                <a:gd name="connsiteX8" fmla="*/ 60140 w 1224136"/>
                <a:gd name="connsiteY8" fmla="*/ 55435 h 1323176"/>
                <a:gd name="connsiteX9" fmla="*/ 246894 w 1224136"/>
                <a:gd name="connsiteY9" fmla="*/ 0 h 1323176"/>
                <a:gd name="connsiteX10" fmla="*/ 639011 w 1224136"/>
                <a:gd name="connsiteY10" fmla="*/ 0 h 1323176"/>
                <a:gd name="connsiteX11" fmla="*/ 639011 w 1224136"/>
                <a:gd name="connsiteY11" fmla="*/ 54825 h 1323176"/>
                <a:gd name="connsiteX12" fmla="*/ 246894 w 1224136"/>
                <a:gd name="connsiteY12" fmla="*/ 54825 h 1323176"/>
                <a:gd name="connsiteX13" fmla="*/ 246894 w 1224136"/>
                <a:gd name="connsiteY13" fmla="*/ 0 h 1323176"/>
                <a:gd name="connsiteX0" fmla="*/ 60140 w 1224136"/>
                <a:gd name="connsiteY0" fmla="*/ 55435 h 1323176"/>
                <a:gd name="connsiteX1" fmla="*/ 1180340 w 1224136"/>
                <a:gd name="connsiteY1" fmla="*/ 55435 h 1323176"/>
                <a:gd name="connsiteX2" fmla="*/ 1180340 w 1224136"/>
                <a:gd name="connsiteY2" fmla="*/ 1268351 h 1323176"/>
                <a:gd name="connsiteX3" fmla="*/ 1224136 w 1224136"/>
                <a:gd name="connsiteY3" fmla="*/ 1268351 h 1323176"/>
                <a:gd name="connsiteX4" fmla="*/ 1224136 w 1224136"/>
                <a:gd name="connsiteY4" fmla="*/ 1323176 h 1323176"/>
                <a:gd name="connsiteX5" fmla="*/ 0 w 1224136"/>
                <a:gd name="connsiteY5" fmla="*/ 1323176 h 1323176"/>
                <a:gd name="connsiteX6" fmla="*/ 0 w 1224136"/>
                <a:gd name="connsiteY6" fmla="*/ 1268351 h 1323176"/>
                <a:gd name="connsiteX7" fmla="*/ 60140 w 1224136"/>
                <a:gd name="connsiteY7" fmla="*/ 1268351 h 1323176"/>
                <a:gd name="connsiteX8" fmla="*/ 60140 w 1224136"/>
                <a:gd name="connsiteY8" fmla="*/ 55435 h 1323176"/>
                <a:gd name="connsiteX9" fmla="*/ 246894 w 1224136"/>
                <a:gd name="connsiteY9" fmla="*/ 0 h 1323176"/>
                <a:gd name="connsiteX10" fmla="*/ 639011 w 1224136"/>
                <a:gd name="connsiteY10" fmla="*/ 0 h 1323176"/>
                <a:gd name="connsiteX11" fmla="*/ 639011 w 1224136"/>
                <a:gd name="connsiteY11" fmla="*/ 54825 h 1323176"/>
                <a:gd name="connsiteX12" fmla="*/ 246894 w 1224136"/>
                <a:gd name="connsiteY12" fmla="*/ 0 h 1323176"/>
                <a:gd name="connsiteX0" fmla="*/ 60140 w 1224136"/>
                <a:gd name="connsiteY0" fmla="*/ 55435 h 1323176"/>
                <a:gd name="connsiteX1" fmla="*/ 1180340 w 1224136"/>
                <a:gd name="connsiteY1" fmla="*/ 55435 h 1323176"/>
                <a:gd name="connsiteX2" fmla="*/ 1180340 w 1224136"/>
                <a:gd name="connsiteY2" fmla="*/ 1268351 h 1323176"/>
                <a:gd name="connsiteX3" fmla="*/ 1224136 w 1224136"/>
                <a:gd name="connsiteY3" fmla="*/ 1268351 h 1323176"/>
                <a:gd name="connsiteX4" fmla="*/ 1224136 w 1224136"/>
                <a:gd name="connsiteY4" fmla="*/ 1323176 h 1323176"/>
                <a:gd name="connsiteX5" fmla="*/ 0 w 1224136"/>
                <a:gd name="connsiteY5" fmla="*/ 1323176 h 1323176"/>
                <a:gd name="connsiteX6" fmla="*/ 0 w 1224136"/>
                <a:gd name="connsiteY6" fmla="*/ 1268351 h 1323176"/>
                <a:gd name="connsiteX7" fmla="*/ 60140 w 1224136"/>
                <a:gd name="connsiteY7" fmla="*/ 1268351 h 1323176"/>
                <a:gd name="connsiteX8" fmla="*/ 60140 w 1224136"/>
                <a:gd name="connsiteY8" fmla="*/ 55435 h 1323176"/>
                <a:gd name="connsiteX9" fmla="*/ 246894 w 1224136"/>
                <a:gd name="connsiteY9" fmla="*/ 0 h 1323176"/>
                <a:gd name="connsiteX10" fmla="*/ 639011 w 1224136"/>
                <a:gd name="connsiteY10" fmla="*/ 0 h 1323176"/>
                <a:gd name="connsiteX11" fmla="*/ 246894 w 1224136"/>
                <a:gd name="connsiteY11" fmla="*/ 0 h 1323176"/>
                <a:gd name="connsiteX0" fmla="*/ 60140 w 1224136"/>
                <a:gd name="connsiteY0" fmla="*/ -1 h 1267740"/>
                <a:gd name="connsiteX1" fmla="*/ 1180340 w 1224136"/>
                <a:gd name="connsiteY1" fmla="*/ -1 h 1267740"/>
                <a:gd name="connsiteX2" fmla="*/ 1180340 w 1224136"/>
                <a:gd name="connsiteY2" fmla="*/ 1212915 h 1267740"/>
                <a:gd name="connsiteX3" fmla="*/ 1224136 w 1224136"/>
                <a:gd name="connsiteY3" fmla="*/ 1212915 h 1267740"/>
                <a:gd name="connsiteX4" fmla="*/ 1224136 w 1224136"/>
                <a:gd name="connsiteY4" fmla="*/ 1267740 h 1267740"/>
                <a:gd name="connsiteX5" fmla="*/ 0 w 1224136"/>
                <a:gd name="connsiteY5" fmla="*/ 1267740 h 1267740"/>
                <a:gd name="connsiteX6" fmla="*/ 0 w 1224136"/>
                <a:gd name="connsiteY6" fmla="*/ 1212915 h 1267740"/>
                <a:gd name="connsiteX7" fmla="*/ 60140 w 1224136"/>
                <a:gd name="connsiteY7" fmla="*/ 1212915 h 1267740"/>
                <a:gd name="connsiteX8" fmla="*/ 60140 w 1224136"/>
                <a:gd name="connsiteY8" fmla="*/ -1 h 126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136" h="1267740">
                  <a:moveTo>
                    <a:pt x="60140" y="-1"/>
                  </a:moveTo>
                  <a:lnTo>
                    <a:pt x="1180340" y="-1"/>
                  </a:lnTo>
                  <a:lnTo>
                    <a:pt x="1180340" y="1212915"/>
                  </a:lnTo>
                  <a:lnTo>
                    <a:pt x="1224136" y="1212915"/>
                  </a:lnTo>
                  <a:lnTo>
                    <a:pt x="1224136" y="1267740"/>
                  </a:lnTo>
                  <a:lnTo>
                    <a:pt x="0" y="1267740"/>
                  </a:lnTo>
                  <a:lnTo>
                    <a:pt x="0" y="1212915"/>
                  </a:lnTo>
                  <a:lnTo>
                    <a:pt x="60140" y="1212915"/>
                  </a:lnTo>
                  <a:lnTo>
                    <a:pt x="60140" y="-1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5538926" y="5647083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538926" y="5734706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5790035" y="5678494"/>
              <a:ext cx="106108" cy="12948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5538926" y="5560190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5649716" y="5647083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5649716" y="5734706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5649716" y="5560190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959723" y="5647083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5959723" y="5734706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5959723" y="5560190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6070513" y="5647083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6070513" y="5734706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6070513" y="5560190"/>
              <a:ext cx="59927" cy="5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522658" y="6127040"/>
            <a:ext cx="302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Пользователи</a:t>
            </a:r>
          </a:p>
          <a:p>
            <a:pPr algn="ctr"/>
            <a:r>
              <a:rPr lang="en-US" sz="1400" dirty="0" smtClean="0"/>
              <a:t>&gt;</a:t>
            </a:r>
            <a:r>
              <a:rPr lang="ru-RU" sz="1400" dirty="0" smtClean="0"/>
              <a:t> 1 000 рабочих мест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353296" y="814599"/>
            <a:ext cx="520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Государственные информационные системы (ГИС)</a:t>
            </a:r>
          </a:p>
          <a:p>
            <a:pPr algn="ctr"/>
            <a:r>
              <a:rPr lang="en-US" sz="1400" dirty="0" smtClean="0"/>
              <a:t>&gt; 1000 </a:t>
            </a:r>
            <a:r>
              <a:rPr lang="ru-RU" sz="1400" dirty="0" smtClean="0"/>
              <a:t>систем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7655610" y="1898037"/>
            <a:ext cx="2157256" cy="746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Центр ФСБ России</a:t>
            </a:r>
            <a:endParaRPr lang="ru-RU" sz="1400" dirty="0">
              <a:solidFill>
                <a:srgbClr val="6C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7655610" y="3228643"/>
            <a:ext cx="2157256" cy="746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Центр ФСБ России</a:t>
            </a:r>
            <a:endParaRPr lang="ru-RU" sz="1400" dirty="0">
              <a:solidFill>
                <a:srgbClr val="6C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7655610" y="4559248"/>
            <a:ext cx="2157256" cy="746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dirty="0" smtClean="0">
                <a:solidFill>
                  <a:srgbClr val="6C6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ФСТЭК России</a:t>
            </a:r>
            <a:endParaRPr lang="ru-RU" sz="1400" dirty="0">
              <a:solidFill>
                <a:srgbClr val="6C6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835891" y="1259687"/>
            <a:ext cx="180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Указания и рекомендации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688086" y="3302133"/>
            <a:ext cx="1380084" cy="709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/>
              <a:t>Сертифицированный межсетевой экран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48061" y="2171700"/>
            <a:ext cx="199913" cy="245670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рямоугольник 207"/>
          <p:cNvSpPr/>
          <p:nvPr/>
        </p:nvSpPr>
        <p:spPr>
          <a:xfrm>
            <a:off x="7348061" y="3509629"/>
            <a:ext cx="199913" cy="245670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7179842" y="3516631"/>
            <a:ext cx="383040" cy="238668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/>
          <p:cNvSpPr/>
          <p:nvPr/>
        </p:nvSpPr>
        <p:spPr>
          <a:xfrm>
            <a:off x="7348061" y="4821409"/>
            <a:ext cx="199913" cy="245670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35085" y="3952620"/>
            <a:ext cx="1380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Зона ответственности ООО «НДЦ»</a:t>
            </a:r>
            <a:endParaRPr lang="ru-RU" sz="1200" dirty="0"/>
          </a:p>
        </p:txBody>
      </p:sp>
      <p:sp>
        <p:nvSpPr>
          <p:cNvPr id="215" name="Прямоугольник 214"/>
          <p:cNvSpPr/>
          <p:nvPr/>
        </p:nvSpPr>
        <p:spPr>
          <a:xfrm>
            <a:off x="7179842" y="4826171"/>
            <a:ext cx="383040" cy="238668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7179842" y="2178541"/>
            <a:ext cx="383040" cy="238668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6944066" y="4945309"/>
            <a:ext cx="732096" cy="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/>
          <p:nvPr/>
        </p:nvCxnSpPr>
        <p:spPr>
          <a:xfrm flipH="1">
            <a:off x="6944066" y="3630128"/>
            <a:ext cx="732096" cy="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/>
          <p:nvPr/>
        </p:nvCxnSpPr>
        <p:spPr>
          <a:xfrm flipH="1">
            <a:off x="6944066" y="2281753"/>
            <a:ext cx="732096" cy="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H="1">
            <a:off x="3666748" y="5400132"/>
            <a:ext cx="2491407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flipV="1">
            <a:off x="3666748" y="5400245"/>
            <a:ext cx="0" cy="1846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V="1">
            <a:off x="4939305" y="5400245"/>
            <a:ext cx="0" cy="1846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flipV="1">
            <a:off x="6158878" y="5400245"/>
            <a:ext cx="0" cy="1846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Стрелка вверх 237"/>
          <p:cNvSpPr/>
          <p:nvPr/>
        </p:nvSpPr>
        <p:spPr>
          <a:xfrm>
            <a:off x="4615195" y="4926578"/>
            <a:ext cx="648220" cy="4635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1" name="Прямая соединительная линия 240"/>
          <p:cNvCxnSpPr/>
          <p:nvPr/>
        </p:nvCxnSpPr>
        <p:spPr>
          <a:xfrm flipH="1">
            <a:off x="3587933" y="1800402"/>
            <a:ext cx="2491407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 flipV="1">
            <a:off x="3587933" y="1621176"/>
            <a:ext cx="0" cy="1846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flipV="1">
            <a:off x="4860490" y="1621176"/>
            <a:ext cx="0" cy="1846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V="1">
            <a:off x="6080063" y="1621176"/>
            <a:ext cx="0" cy="1846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Стрелка вверх 244"/>
          <p:cNvSpPr/>
          <p:nvPr/>
        </p:nvSpPr>
        <p:spPr>
          <a:xfrm flipV="1">
            <a:off x="4536380" y="1802053"/>
            <a:ext cx="648220" cy="4635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/>
          <p:cNvGrpSpPr/>
          <p:nvPr/>
        </p:nvGrpSpPr>
        <p:grpSpPr>
          <a:xfrm>
            <a:off x="3316656" y="1185548"/>
            <a:ext cx="561024" cy="518034"/>
            <a:chOff x="909083" y="2521499"/>
            <a:chExt cx="708801" cy="654487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909083" y="2717452"/>
              <a:ext cx="708801" cy="458534"/>
              <a:chOff x="-1368661" y="2463738"/>
              <a:chExt cx="1436180" cy="929088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-1368661" y="2837193"/>
                <a:ext cx="180021" cy="435316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-1139344" y="2572642"/>
                <a:ext cx="994820" cy="699867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6363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-110453" y="2837193"/>
                <a:ext cx="177972" cy="435316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-983972" y="2463738"/>
                <a:ext cx="684076" cy="80319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-995311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-906976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-302425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-385657" y="2837193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02024" y="3041031"/>
                <a:ext cx="137784" cy="23798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-829616" y="2840437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-459820" y="2840437"/>
                <a:ext cx="41122" cy="4353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-995311" y="3291438"/>
                <a:ext cx="734007" cy="41122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-1064910" y="3351704"/>
                <a:ext cx="863554" cy="41122"/>
              </a:xfrm>
              <a:prstGeom prst="rect">
                <a:avLst/>
              </a:prstGeom>
              <a:solidFill>
                <a:srgbClr val="6D6E7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 rot="16200000">
                <a:off x="-659577" y="2420092"/>
                <a:ext cx="41122" cy="875323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1258990" y="2521499"/>
              <a:ext cx="163208" cy="195953"/>
              <a:chOff x="7973365" y="573764"/>
              <a:chExt cx="163208" cy="195953"/>
            </a:xfrm>
          </p:grpSpPr>
          <p:sp>
            <p:nvSpPr>
              <p:cNvPr id="82" name="Волна 81"/>
              <p:cNvSpPr/>
              <p:nvPr/>
            </p:nvSpPr>
            <p:spPr>
              <a:xfrm>
                <a:off x="7980022" y="573764"/>
                <a:ext cx="156551" cy="121176"/>
              </a:xfrm>
              <a:prstGeom prst="wave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7973365" y="573764"/>
                <a:ext cx="13312" cy="195953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Группа 97"/>
          <p:cNvGrpSpPr/>
          <p:nvPr/>
        </p:nvGrpSpPr>
        <p:grpSpPr>
          <a:xfrm>
            <a:off x="4710988" y="1346525"/>
            <a:ext cx="354337" cy="357858"/>
            <a:chOff x="3224517" y="2127573"/>
            <a:chExt cx="886145" cy="939873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3224517" y="2323526"/>
              <a:ext cx="886145" cy="743920"/>
              <a:chOff x="-3433595" y="2953366"/>
              <a:chExt cx="573530" cy="481480"/>
            </a:xfrm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-3408213" y="3052694"/>
                <a:ext cx="527385" cy="34474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Трапеция 103"/>
              <p:cNvSpPr/>
              <p:nvPr/>
            </p:nvSpPr>
            <p:spPr>
              <a:xfrm>
                <a:off x="-3426169" y="2953366"/>
                <a:ext cx="553625" cy="87280"/>
              </a:xfrm>
              <a:prstGeom prst="trapezoid">
                <a:avLst>
                  <a:gd name="adj" fmla="val 0"/>
                </a:avLst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-3433595" y="3389127"/>
                <a:ext cx="573530" cy="45719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-337470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-327654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-317838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-2982062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-3080221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-337422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327606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-317790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-2981585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-3079744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3667590" y="2127573"/>
              <a:ext cx="163208" cy="195953"/>
              <a:chOff x="3694186" y="1995686"/>
              <a:chExt cx="163208" cy="195953"/>
            </a:xfrm>
          </p:grpSpPr>
          <p:sp>
            <p:nvSpPr>
              <p:cNvPr id="101" name="Волна 100"/>
              <p:cNvSpPr/>
              <p:nvPr/>
            </p:nvSpPr>
            <p:spPr>
              <a:xfrm>
                <a:off x="3700843" y="1995686"/>
                <a:ext cx="156551" cy="121176"/>
              </a:xfrm>
              <a:prstGeom prst="wave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3694186" y="1995686"/>
                <a:ext cx="13312" cy="195953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6" name="Группа 115"/>
          <p:cNvGrpSpPr/>
          <p:nvPr/>
        </p:nvGrpSpPr>
        <p:grpSpPr>
          <a:xfrm>
            <a:off x="5905414" y="1343909"/>
            <a:ext cx="354337" cy="357858"/>
            <a:chOff x="3224517" y="2127573"/>
            <a:chExt cx="886145" cy="939873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224517" y="2323526"/>
              <a:ext cx="886145" cy="743920"/>
              <a:chOff x="-3433595" y="2953366"/>
              <a:chExt cx="573530" cy="481480"/>
            </a:xfrm>
          </p:grpSpPr>
          <p:sp>
            <p:nvSpPr>
              <p:cNvPr id="121" name="Прямоугольник 120"/>
              <p:cNvSpPr/>
              <p:nvPr/>
            </p:nvSpPr>
            <p:spPr>
              <a:xfrm>
                <a:off x="-3408213" y="3052694"/>
                <a:ext cx="527385" cy="34474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Трапеция 121"/>
              <p:cNvSpPr/>
              <p:nvPr/>
            </p:nvSpPr>
            <p:spPr>
              <a:xfrm>
                <a:off x="-3426169" y="2953366"/>
                <a:ext cx="553625" cy="87280"/>
              </a:xfrm>
              <a:prstGeom prst="trapezoid">
                <a:avLst>
                  <a:gd name="adj" fmla="val 0"/>
                </a:avLst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-3433595" y="3389127"/>
                <a:ext cx="573530" cy="45719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-337470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-327654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-3178380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-2982062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-3080221" y="3128075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337422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-327606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-3177903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-2981585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-3079744" y="3259796"/>
                <a:ext cx="62147" cy="9500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>
              <a:off x="3667590" y="2127573"/>
              <a:ext cx="163208" cy="195953"/>
              <a:chOff x="3694186" y="1995686"/>
              <a:chExt cx="163208" cy="195953"/>
            </a:xfrm>
          </p:grpSpPr>
          <p:sp>
            <p:nvSpPr>
              <p:cNvPr id="119" name="Волна 118"/>
              <p:cNvSpPr/>
              <p:nvPr/>
            </p:nvSpPr>
            <p:spPr>
              <a:xfrm>
                <a:off x="3700843" y="1995686"/>
                <a:ext cx="156551" cy="121176"/>
              </a:xfrm>
              <a:prstGeom prst="wave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3694186" y="1995686"/>
                <a:ext cx="13312" cy="195953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41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/>
      <p:bldP spid="58" grpId="0"/>
      <p:bldP spid="198" grpId="0"/>
      <p:bldP spid="199" grpId="0"/>
      <p:bldP spid="2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5359400"/>
            <a:ext cx="9906000" cy="1498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906000" cy="594014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31827"/>
            <a:ext cx="9906000" cy="100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-34925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-73025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-109538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-147638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0" y="2803159"/>
            <a:ext cx="9669072" cy="13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/>
          <a:p>
            <a:pPr algn="ctr">
              <a:spcAft>
                <a:spcPts val="653"/>
              </a:spcAft>
            </a:pPr>
            <a:r>
              <a:rPr lang="ru-RU" sz="39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СПАСИБО</a:t>
            </a:r>
            <a:endParaRPr lang="ru-RU" sz="3900" b="1" dirty="0">
              <a:solidFill>
                <a:schemeClr val="bg1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pPr algn="ctr">
              <a:spcAft>
                <a:spcPts val="653"/>
              </a:spcAft>
            </a:pPr>
            <a:r>
              <a:rPr lang="ru-RU" sz="3900" b="1" dirty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ЗА ВНИМАНИЕ!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3528662" y="5406992"/>
            <a:ext cx="4605548" cy="28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56" tIns="49779" rIns="99556" bIns="49779">
            <a:spAutoFit/>
          </a:bodyPr>
          <a:lstStyle/>
          <a:p>
            <a:pPr algn="r">
              <a:spcAft>
                <a:spcPts val="653"/>
              </a:spcAft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http://nationaldata.ru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5179783"/>
            <a:ext cx="3276600" cy="5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H="1">
            <a:off x="6197600" y="6413500"/>
            <a:ext cx="43180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ДАТА-ЦЕНТРЫ В РОССИИ И МИРЕ</a:t>
            </a:r>
            <a:endParaRPr lang="ru-RU" dirty="0"/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209550" y="4381440"/>
          <a:ext cx="4510986" cy="247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17932" y="3836226"/>
            <a:ext cx="4265852" cy="49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Отношение численности юнитов к численности населения, шт. </a:t>
            </a:r>
            <a:r>
              <a:rPr lang="en-US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/ </a:t>
            </a: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тыс. чел.</a:t>
            </a:r>
            <a:endParaRPr lang="ru-RU" sz="1400" b="1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5073762" y="4381440"/>
          <a:ext cx="4510986" cy="247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80342" y="3836226"/>
            <a:ext cx="4265852" cy="49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Доля рынка услуг дата-центров в ВВП</a:t>
            </a:r>
            <a:endParaRPr lang="ru-RU" sz="1400" b="1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/>
          </p:nvPr>
        </p:nvGraphicFramePr>
        <p:xfrm>
          <a:off x="209550" y="1300349"/>
          <a:ext cx="4510986" cy="247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7932" y="832757"/>
            <a:ext cx="4265852" cy="467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Численность населения 2014 г., млн чел.</a:t>
            </a:r>
            <a:endParaRPr lang="ru-RU" sz="1400" b="1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/>
          </p:nvPr>
        </p:nvGraphicFramePr>
        <p:xfrm>
          <a:off x="5073762" y="1300349"/>
          <a:ext cx="4510986" cy="247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180342" y="832757"/>
            <a:ext cx="4265852" cy="467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Численность юнитов</a:t>
            </a:r>
            <a:r>
              <a:rPr lang="en-US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/</a:t>
            </a: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</a:rPr>
              <a:t>серверов 2014 г., тыс. шт.</a:t>
            </a:r>
            <a:endParaRPr lang="ru-RU" sz="1400" b="1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337301" y="5168900"/>
            <a:ext cx="70575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89700" y="5168900"/>
            <a:ext cx="0" cy="12446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95900" y="560070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Разница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 14 раз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85143" y="1457769"/>
            <a:ext cx="195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Global Insight</a:t>
            </a:r>
            <a:endParaRPr lang="ru-RU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1943" y="1530341"/>
            <a:ext cx="195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9893D"/>
              </a:buClr>
              <a:buSzPct val="100000"/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Gartner</a:t>
            </a:r>
            <a:endParaRPr lang="ru-RU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2783" y="2897469"/>
            <a:ext cx="6050212" cy="3734804"/>
          </a:xfrm>
          <a:prstGeom prst="rect">
            <a:avLst/>
          </a:prstGeom>
          <a:solidFill>
            <a:srgbClr val="EDF9FE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90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2780" y="2413683"/>
            <a:ext cx="6050215" cy="891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18411" y="1560287"/>
            <a:ext cx="3600931" cy="891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82672" y="218311"/>
            <a:ext cx="5800015" cy="327599"/>
          </a:xfrm>
        </p:spPr>
        <p:txBody>
          <a:bodyPr/>
          <a:lstStyle/>
          <a:p>
            <a:r>
              <a:rPr lang="ru-RU" dirty="0" smtClean="0"/>
              <a:t>Предпосылки Создания системы ЦОД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377" y="1456172"/>
            <a:ext cx="596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9893D"/>
              </a:buClr>
              <a:buSzPct val="100000"/>
            </a:pPr>
            <a:r>
              <a:rPr lang="ru-RU" sz="20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Основной </a:t>
            </a:r>
            <a:r>
              <a:rPr lang="ru-RU" sz="20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объем собственной инфраструктуры – небольшие </a:t>
            </a:r>
            <a:r>
              <a:rPr lang="ru-RU" sz="20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серверные комнаты с </a:t>
            </a:r>
            <a:r>
              <a:rPr lang="ru-RU" sz="20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низкой </a:t>
            </a:r>
            <a:r>
              <a:rPr lang="ru-RU" sz="2000" dirty="0" err="1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энергоэффективностью</a:t>
            </a:r>
            <a:endParaRPr lang="ru-RU" sz="20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stCxn id="6" idx="6"/>
          </p:cNvCxnSpPr>
          <p:nvPr/>
        </p:nvCxnSpPr>
        <p:spPr>
          <a:xfrm>
            <a:off x="290030" y="1501662"/>
            <a:ext cx="960185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72780" y="1443037"/>
            <a:ext cx="117250" cy="1172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22401" y="1682781"/>
            <a:ext cx="3082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9893D"/>
              </a:buClr>
              <a:buSzPct val="100000"/>
            </a:pPr>
            <a:r>
              <a:rPr lang="ru-RU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Среднее количество стоек на 1 серверную – </a:t>
            </a:r>
            <a:r>
              <a:rPr lang="ru-RU" sz="24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1,3</a:t>
            </a:r>
          </a:p>
        </p:txBody>
      </p:sp>
      <p:pic>
        <p:nvPicPr>
          <p:cNvPr id="1026" name="Picture 2" descr="http://thumbs.dreamstime.com/t/%D0%BF%D1%80%D0%BE%D1%81%D1%82%D0%BE%D0%B9-%D0%B7%D0%BD%D0%B0%D1%87%D0%BE%D0%BA-%D0%BE%D0%B1%D0%B5%D1%81%D0%BF%D0%B5%D1%87%D0%B5%D0%BD%D0%BD%D0%BE%D0%B3%D0%BE-%D1%81%D0%B5%D1%80%D0%B2%D0%B5%D1%80%D0%B0-%D0%B8%D0%B7%D0%BE-%D0%B8%D1%80%D0%BE%D0%B2%D0%B0%D0%BD%D0%BD%D0%BE%D0%B3%D0%BE-%D0%BD%D0%B0-%D0%B1%D0%B5-%D0%B8%D0%B7%D0%BD%D0%B5-3785957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74" y="1070800"/>
            <a:ext cx="881030" cy="8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117" y="770929"/>
            <a:ext cx="8644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информационно телекоммуникационной инфраструктуры госорганами РФ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2995" y="2421644"/>
            <a:ext cx="3586821" cy="4210629"/>
          </a:xfrm>
          <a:prstGeom prst="rect">
            <a:avLst/>
          </a:prstGeom>
          <a:solidFill>
            <a:srgbClr val="EDF9FE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t"/>
          <a:lstStyle/>
          <a:p>
            <a:pPr marL="1790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9400" y="2443112"/>
            <a:ext cx="3545950" cy="319139"/>
          </a:xfrm>
          <a:prstGeom prst="rect">
            <a:avLst/>
          </a:prstGeom>
          <a:pattFill prst="wdUpDiag">
            <a:fgClr>
              <a:srgbClr val="FFFFFF">
                <a:lumMod val="95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lvl="0" algn="ctr">
              <a:defRPr/>
            </a:pPr>
            <a:r>
              <a:rPr lang="ru-RU" sz="1600" kern="0" dirty="0" smtClean="0">
                <a:solidFill>
                  <a:srgbClr val="363636"/>
                </a:solidFill>
                <a:latin typeface="Calibri" panose="020F0502020204030204" pitchFamily="34" charset="0"/>
              </a:rPr>
              <a:t>Расходы в 2014 г.</a:t>
            </a:r>
            <a:endParaRPr lang="ru-RU" sz="1600" kern="0" dirty="0">
              <a:solidFill>
                <a:srgbClr val="36363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30465459"/>
              </p:ext>
            </p:extLst>
          </p:nvPr>
        </p:nvGraphicFramePr>
        <p:xfrm>
          <a:off x="6196114" y="2743999"/>
          <a:ext cx="3613702" cy="334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Стрелка вправо 18"/>
          <p:cNvSpPr/>
          <p:nvPr/>
        </p:nvSpPr>
        <p:spPr>
          <a:xfrm rot="5400000">
            <a:off x="7905949" y="5467462"/>
            <a:ext cx="194027" cy="864559"/>
          </a:xfrm>
          <a:prstGeom prst="rightArrow">
            <a:avLst>
              <a:gd name="adj1" fmla="val 25758"/>
              <a:gd name="adj2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07255" y="6055295"/>
            <a:ext cx="2591413" cy="4889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4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Основной объем расходов – развитие инфраструктуры</a:t>
            </a:r>
            <a:endParaRPr lang="ru-RU" sz="1400" b="1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377" y="3788789"/>
            <a:ext cx="59681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Выделение </a:t>
            </a:r>
            <a:r>
              <a:rPr lang="ru-RU" sz="20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значительных бюджетов на развитие и модернизацию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0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большого штата обслуживающих специалистов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Низкий </a:t>
            </a:r>
            <a:r>
              <a:rPr lang="ru-RU" sz="20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уровень информационной </a:t>
            </a:r>
            <a:r>
              <a:rPr lang="ru-RU" sz="20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безопасности</a:t>
            </a:r>
            <a:endParaRPr lang="ru-RU" sz="24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Отсутствие резервирования данных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377" y="2485809"/>
            <a:ext cx="596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20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</a:t>
            </a:r>
            <a:r>
              <a:rPr lang="ru-RU" sz="20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недостатки собственной инфраструктуры</a:t>
            </a:r>
            <a:r>
              <a:rPr lang="ru-RU" sz="20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15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0871" y="3247628"/>
            <a:ext cx="9573204" cy="3233121"/>
          </a:xfrm>
          <a:prstGeom prst="rect">
            <a:avLst/>
          </a:prstGeom>
          <a:solidFill>
            <a:srgbClr val="FFFFFF">
              <a:lumMod val="95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9893D"/>
              </a:buClr>
              <a:buSzPct val="100000"/>
              <a:buFontTx/>
              <a:buNone/>
              <a:tabLst/>
              <a:defRPr/>
            </a:pP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5152" y="763879"/>
            <a:ext cx="4888923" cy="2427085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square" tIns="468000" bIns="468000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B0F0"/>
              </a:buClr>
              <a:buSzPct val="100000"/>
            </a:pPr>
            <a:endParaRPr lang="ru-RU" sz="20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Информационная безопасность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34420" y="1397707"/>
            <a:ext cx="4909656" cy="103643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just"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ru-RU" sz="16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70% государственных служащих </a:t>
            </a: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используют </a:t>
            </a:r>
            <a:r>
              <a:rPr lang="ru-RU" sz="16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служебных целях сервисы </a:t>
            </a: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коммерческих </a:t>
            </a:r>
            <a:r>
              <a:rPr lang="ru-RU" sz="16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организаций, </a:t>
            </a: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зачастую </a:t>
            </a:r>
            <a:r>
              <a:rPr lang="ru-RU" sz="16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размещенную </a:t>
            </a: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 иностранных </a:t>
            </a:r>
            <a:r>
              <a:rPr lang="ru-RU" sz="1600" dirty="0" err="1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хостинговых</a:t>
            </a: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площадках, что создает риски, связанные с </a:t>
            </a:r>
            <a:r>
              <a:rPr lang="ru-RU" sz="16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неконтролируемым доступом третьих лиц к </a:t>
            </a:r>
            <a:r>
              <a:rPr lang="ru-RU" sz="1600" b="1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обрабатываемой информации и нарушением функционирования этих сервисов*</a:t>
            </a:r>
            <a:endParaRPr lang="ru-RU" sz="1600" b="1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0741" y="4145596"/>
            <a:ext cx="473115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SzPct val="100000"/>
              <a:defRPr/>
            </a:pPr>
            <a:r>
              <a:rPr lang="ru-RU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отказоустойчивость</a:t>
            </a:r>
          </a:p>
        </p:txBody>
      </p:sp>
      <p:pic>
        <p:nvPicPr>
          <p:cNvPr id="2050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53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10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67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24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81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38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33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28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23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flaticon.com/png/512/508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18" y="878864"/>
            <a:ext cx="485757" cy="4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12150" y="1428072"/>
            <a:ext cx="3622270" cy="103643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ru-RU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Обеспечение национальной безопасности тесно связано с обеспечением информационной безопасности в ключевых для страны отраслях</a:t>
            </a:r>
            <a:endParaRPr lang="ru-RU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0872" y="3282680"/>
            <a:ext cx="9573204" cy="5925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  <a:buClr>
                <a:srgbClr val="00B0F0"/>
              </a:buClr>
              <a:buSzPct val="100000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Централизация информационно-телекоммуникационной инфраструктуры позволяет достигнуть следующих эффектов: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0834" y="383602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834" y="469672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834" y="555741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10741" y="4865275"/>
            <a:ext cx="7429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SzPct val="100000"/>
              <a:defRPr/>
            </a:pPr>
            <a:r>
              <a:rPr lang="ru-RU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Защита </a:t>
            </a:r>
            <a:r>
              <a:rPr lang="ru-RU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несанкционированного доступа и ограничение доступа к ресурсам ЦОД и информационных </a:t>
            </a:r>
            <a:r>
              <a:rPr lang="ru-RU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10741" y="5723618"/>
            <a:ext cx="74000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SzPct val="100000"/>
              <a:defRPr/>
            </a:pPr>
            <a:r>
              <a:rPr lang="ru-RU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Минимизация рисков деградации системы по причине злонамеренной политики производителя или страны производителя</a:t>
            </a:r>
            <a:endParaRPr lang="ru-RU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33348" y="1275634"/>
            <a:ext cx="1168414" cy="1508820"/>
          </a:xfrm>
          <a:custGeom>
            <a:avLst/>
            <a:gdLst>
              <a:gd name="connsiteX0" fmla="*/ 0 w 1855401"/>
              <a:gd name="connsiteY0" fmla="*/ 309233 h 2420666"/>
              <a:gd name="connsiteX1" fmla="*/ 927701 w 1855401"/>
              <a:gd name="connsiteY1" fmla="*/ 2420666 h 2420666"/>
              <a:gd name="connsiteX2" fmla="*/ 1855401 w 1855401"/>
              <a:gd name="connsiteY2" fmla="*/ 312558 h 2420666"/>
              <a:gd name="connsiteX3" fmla="*/ 934351 w 1855401"/>
              <a:gd name="connsiteY3" fmla="*/ 0 h 2420666"/>
              <a:gd name="connsiteX4" fmla="*/ 0 w 1855401"/>
              <a:gd name="connsiteY4" fmla="*/ 309233 h 2420666"/>
              <a:gd name="connsiteX0" fmla="*/ 0 w 1855401"/>
              <a:gd name="connsiteY0" fmla="*/ 309233 h 2423991"/>
              <a:gd name="connsiteX1" fmla="*/ 927701 w 1855401"/>
              <a:gd name="connsiteY1" fmla="*/ 2423991 h 2423991"/>
              <a:gd name="connsiteX2" fmla="*/ 1855401 w 1855401"/>
              <a:gd name="connsiteY2" fmla="*/ 312558 h 2423991"/>
              <a:gd name="connsiteX3" fmla="*/ 934351 w 1855401"/>
              <a:gd name="connsiteY3" fmla="*/ 0 h 2423991"/>
              <a:gd name="connsiteX4" fmla="*/ 0 w 1855401"/>
              <a:gd name="connsiteY4" fmla="*/ 309233 h 2423991"/>
              <a:gd name="connsiteX0" fmla="*/ 0 w 1855401"/>
              <a:gd name="connsiteY0" fmla="*/ 309233 h 2423991"/>
              <a:gd name="connsiteX1" fmla="*/ 927701 w 1855401"/>
              <a:gd name="connsiteY1" fmla="*/ 2423991 h 2423991"/>
              <a:gd name="connsiteX2" fmla="*/ 1855401 w 1855401"/>
              <a:gd name="connsiteY2" fmla="*/ 312558 h 2423991"/>
              <a:gd name="connsiteX3" fmla="*/ 934351 w 1855401"/>
              <a:gd name="connsiteY3" fmla="*/ 0 h 2423991"/>
              <a:gd name="connsiteX4" fmla="*/ 0 w 1855401"/>
              <a:gd name="connsiteY4" fmla="*/ 309233 h 2423991"/>
              <a:gd name="connsiteX0" fmla="*/ 0 w 1855401"/>
              <a:gd name="connsiteY0" fmla="*/ 309233 h 2425861"/>
              <a:gd name="connsiteX1" fmla="*/ 927701 w 1855401"/>
              <a:gd name="connsiteY1" fmla="*/ 2423991 h 2425861"/>
              <a:gd name="connsiteX2" fmla="*/ 1855401 w 1855401"/>
              <a:gd name="connsiteY2" fmla="*/ 312558 h 2425861"/>
              <a:gd name="connsiteX3" fmla="*/ 934351 w 1855401"/>
              <a:gd name="connsiteY3" fmla="*/ 0 h 2425861"/>
              <a:gd name="connsiteX4" fmla="*/ 0 w 1855401"/>
              <a:gd name="connsiteY4" fmla="*/ 309233 h 2425861"/>
              <a:gd name="connsiteX0" fmla="*/ 0 w 1855401"/>
              <a:gd name="connsiteY0" fmla="*/ 309233 h 2425861"/>
              <a:gd name="connsiteX1" fmla="*/ 927701 w 1855401"/>
              <a:gd name="connsiteY1" fmla="*/ 2423991 h 2425861"/>
              <a:gd name="connsiteX2" fmla="*/ 1855401 w 1855401"/>
              <a:gd name="connsiteY2" fmla="*/ 312558 h 2425861"/>
              <a:gd name="connsiteX3" fmla="*/ 934351 w 1855401"/>
              <a:gd name="connsiteY3" fmla="*/ 0 h 2425861"/>
              <a:gd name="connsiteX4" fmla="*/ 0 w 1855401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372"/>
              <a:gd name="connsiteY0" fmla="*/ 309233 h 2425861"/>
              <a:gd name="connsiteX1" fmla="*/ 927701 w 1857372"/>
              <a:gd name="connsiteY1" fmla="*/ 2423991 h 2425861"/>
              <a:gd name="connsiteX2" fmla="*/ 1855401 w 1857372"/>
              <a:gd name="connsiteY2" fmla="*/ 312558 h 2425861"/>
              <a:gd name="connsiteX3" fmla="*/ 934351 w 1857372"/>
              <a:gd name="connsiteY3" fmla="*/ 0 h 2425861"/>
              <a:gd name="connsiteX4" fmla="*/ 0 w 1857372"/>
              <a:gd name="connsiteY4" fmla="*/ 309233 h 2425861"/>
              <a:gd name="connsiteX0" fmla="*/ 0 w 1870672"/>
              <a:gd name="connsiteY0" fmla="*/ 309233 h 2425861"/>
              <a:gd name="connsiteX1" fmla="*/ 941001 w 1870672"/>
              <a:gd name="connsiteY1" fmla="*/ 2423991 h 2425861"/>
              <a:gd name="connsiteX2" fmla="*/ 1868701 w 1870672"/>
              <a:gd name="connsiteY2" fmla="*/ 312558 h 2425861"/>
              <a:gd name="connsiteX3" fmla="*/ 947651 w 1870672"/>
              <a:gd name="connsiteY3" fmla="*/ 0 h 2425861"/>
              <a:gd name="connsiteX4" fmla="*/ 0 w 1870672"/>
              <a:gd name="connsiteY4" fmla="*/ 309233 h 242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72" h="2425861">
                <a:moveTo>
                  <a:pt x="0" y="309233"/>
                </a:moveTo>
                <a:cubicBezTo>
                  <a:pt x="29926" y="1868701"/>
                  <a:pt x="794697" y="2463893"/>
                  <a:pt x="941001" y="2423991"/>
                </a:cubicBezTo>
                <a:cubicBezTo>
                  <a:pt x="1123880" y="2455026"/>
                  <a:pt x="1915252" y="1751215"/>
                  <a:pt x="1868701" y="312558"/>
                </a:cubicBezTo>
                <a:cubicBezTo>
                  <a:pt x="1518457" y="298150"/>
                  <a:pt x="1045188" y="80911"/>
                  <a:pt x="947651" y="0"/>
                </a:cubicBezTo>
                <a:cubicBezTo>
                  <a:pt x="812431" y="69828"/>
                  <a:pt x="387927" y="299257"/>
                  <a:pt x="0" y="309233"/>
                </a:cubicBezTo>
                <a:close/>
              </a:path>
            </a:pathLst>
          </a:custGeom>
          <a:solidFill>
            <a:srgbClr val="00B0F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r="23359"/>
          <a:stretch/>
        </p:blipFill>
        <p:spPr bwMode="auto">
          <a:xfrm>
            <a:off x="320834" y="1561550"/>
            <a:ext cx="793442" cy="793442"/>
          </a:xfrm>
          <a:prstGeom prst="ellipse">
            <a:avLst/>
          </a:prstGeom>
          <a:noFill/>
          <a:ln w="9525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70871" y="6548228"/>
            <a:ext cx="957320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SzPct val="100000"/>
              <a:defRPr/>
            </a:pP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200" dirty="0" err="1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Минкомсвязь</a:t>
            </a: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России</a:t>
            </a:r>
            <a:endParaRPr lang="ru-RU" sz="12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03900" y="1826986"/>
            <a:ext cx="4102100" cy="201930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Опыт зарубежных стран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665" y="1102055"/>
            <a:ext cx="561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F9893D"/>
              </a:buClr>
              <a:buSzPct val="100000"/>
            </a:pPr>
            <a:r>
              <a:rPr lang="ru-RU" sz="1600" b="1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Мировой опыт использования информационных систем для государственных нужд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4574" y="2026549"/>
            <a:ext cx="357096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Большинство развитых стран в настоящее время превысили 50% рубеж по переходу на использование облачных технологий </a:t>
            </a:r>
          </a:p>
          <a:p>
            <a:pPr marL="0" lvl="7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12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Китай – реализована программа для решения проблем централизации управления информационной безопасностью. </a:t>
            </a: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Около </a:t>
            </a:r>
            <a:r>
              <a:rPr lang="ru-RU" sz="12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90% инфраструктуры госорганов переведены в государственную облачную </a:t>
            </a:r>
            <a:r>
              <a:rPr lang="ru-RU" sz="1200" dirty="0" smtClean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среду</a:t>
            </a:r>
            <a:endParaRPr lang="ru-RU" sz="1200" dirty="0">
              <a:solidFill>
                <a:srgbClr val="36363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 flipV="1">
            <a:off x="4299857" y="2144485"/>
            <a:ext cx="1478643" cy="896761"/>
          </a:xfrm>
          <a:custGeom>
            <a:avLst/>
            <a:gdLst>
              <a:gd name="connsiteX0" fmla="*/ 0 w 876300"/>
              <a:gd name="connsiteY0" fmla="*/ 0 h 762000"/>
              <a:gd name="connsiteX1" fmla="*/ 279400 w 876300"/>
              <a:gd name="connsiteY1" fmla="*/ 152400 h 762000"/>
              <a:gd name="connsiteX2" fmla="*/ 457200 w 876300"/>
              <a:gd name="connsiteY2" fmla="*/ 685800 h 762000"/>
              <a:gd name="connsiteX3" fmla="*/ 876300 w 876300"/>
              <a:gd name="connsiteY3" fmla="*/ 762000 h 762000"/>
              <a:gd name="connsiteX0" fmla="*/ 0 w 876300"/>
              <a:gd name="connsiteY0" fmla="*/ 0 h 764586"/>
              <a:gd name="connsiteX1" fmla="*/ 279400 w 876300"/>
              <a:gd name="connsiteY1" fmla="*/ 152400 h 764586"/>
              <a:gd name="connsiteX2" fmla="*/ 457200 w 876300"/>
              <a:gd name="connsiteY2" fmla="*/ 685800 h 764586"/>
              <a:gd name="connsiteX3" fmla="*/ 876300 w 876300"/>
              <a:gd name="connsiteY3" fmla="*/ 762000 h 764586"/>
              <a:gd name="connsiteX0" fmla="*/ 0 w 876300"/>
              <a:gd name="connsiteY0" fmla="*/ 0 h 764586"/>
              <a:gd name="connsiteX1" fmla="*/ 279400 w 876300"/>
              <a:gd name="connsiteY1" fmla="*/ 152400 h 764586"/>
              <a:gd name="connsiteX2" fmla="*/ 457200 w 876300"/>
              <a:gd name="connsiteY2" fmla="*/ 685800 h 764586"/>
              <a:gd name="connsiteX3" fmla="*/ 876300 w 876300"/>
              <a:gd name="connsiteY3" fmla="*/ 762000 h 76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764586">
                <a:moveTo>
                  <a:pt x="0" y="0"/>
                </a:moveTo>
                <a:cubicBezTo>
                  <a:pt x="149225" y="0"/>
                  <a:pt x="203200" y="38100"/>
                  <a:pt x="279400" y="152400"/>
                </a:cubicBezTo>
                <a:cubicBezTo>
                  <a:pt x="355600" y="266700"/>
                  <a:pt x="357717" y="584200"/>
                  <a:pt x="457200" y="685800"/>
                </a:cubicBezTo>
                <a:cubicBezTo>
                  <a:pt x="556683" y="787400"/>
                  <a:pt x="758295" y="761470"/>
                  <a:pt x="876300" y="76200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03900" y="1826986"/>
            <a:ext cx="0" cy="20193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3886" y="1715748"/>
            <a:ext cx="9468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00867" y="1657123"/>
            <a:ext cx="117250" cy="1172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9" name="Облако 28"/>
          <p:cNvSpPr/>
          <p:nvPr/>
        </p:nvSpPr>
        <p:spPr>
          <a:xfrm>
            <a:off x="4555316" y="2269457"/>
            <a:ext cx="818242" cy="711200"/>
          </a:xfrm>
          <a:prstGeom prst="cloud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4890699" y="2421857"/>
            <a:ext cx="584459" cy="508000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1087" y="2004940"/>
            <a:ext cx="4953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3000"/>
              </a:spcAft>
              <a:buClr>
                <a:srgbClr val="F9893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Сервисный подход к обеспечению </a:t>
            </a:r>
            <a:b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IT-инфраструктуры</a:t>
            </a:r>
          </a:p>
          <a:p>
            <a:pPr marL="285750" indent="-285750">
              <a:spcAft>
                <a:spcPts val="600"/>
              </a:spcAft>
              <a:buClr>
                <a:srgbClr val="F9893D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6363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Переход на облачные технологии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632254" y="2013015"/>
            <a:ext cx="303562" cy="30356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2254" y="2880102"/>
            <a:ext cx="303562" cy="30356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16306"/>
              </p:ext>
            </p:extLst>
          </p:nvPr>
        </p:nvGraphicFramePr>
        <p:xfrm>
          <a:off x="0" y="4083496"/>
          <a:ext cx="9891885" cy="2774505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1301564"/>
                <a:gridCol w="8590321"/>
              </a:tblGrid>
              <a:tr h="522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9893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Стратегия развития информационных технологий КНР до 2020 </a:t>
                      </a:r>
                    </a:p>
                  </a:txBody>
                  <a:tcPr marR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9893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Проект </a:t>
                      </a:r>
                      <a:r>
                        <a:rPr lang="ru-RU" sz="1200" b="1" kern="1200" dirty="0" err="1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Meghraj</a:t>
                      </a: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по созданию в Индии правительственного облака и централизации государственных информационных систем</a:t>
                      </a:r>
                    </a:p>
                  </a:txBody>
                  <a:tcPr marR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9893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Единая платформа оказания облачных услуг для всех правительственных ведомств Сингапура – G-</a:t>
                      </a:r>
                      <a:r>
                        <a:rPr lang="ru-RU" sz="1200" b="1" kern="1200" dirty="0" err="1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Cloud</a:t>
                      </a:r>
                      <a:endParaRPr lang="ru-RU" sz="1200" b="1" kern="1200" dirty="0" smtClean="0">
                        <a:solidFill>
                          <a:srgbClr val="363636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07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F9893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Проект создания GIDS  (Единый правительственный Дата Центр) в Южной</a:t>
                      </a:r>
                      <a:r>
                        <a:rPr lang="ru-RU" sz="1200" b="1" kern="1200" baseline="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Корее</a:t>
                      </a:r>
                    </a:p>
                  </a:txBody>
                  <a:tcPr marR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65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Великобритания, Германия, Италия, Австрия, Испания, Дания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363636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Более 50% государственных органов в процессе перевода на централизованную  ИКТ-инфраструктуру с использованием  «облачных технологий»</a:t>
                      </a:r>
                    </a:p>
                  </a:txBody>
                  <a:tcPr marR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5" name="Picture 2" descr="http://www.bestourism.com/img/items/big/6985/Singapore_Flag-of-Singapore_8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1" y="5152057"/>
            <a:ext cx="672891" cy="4448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www.aalborgflagfabrik.dk/upload_dir/shop/KOR00200-Sydkorea-200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2" y="5702926"/>
            <a:ext cx="674150" cy="4496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://www.etkihaber.com/images/news/237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2" y="6309562"/>
            <a:ext cx="690470" cy="4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www.azstreaming.com/images/flags/original-chi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4" y="4125902"/>
            <a:ext cx="674878" cy="449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2.kommersant.ru/Issues.photo/WtcRus/2014/09/18/KMO_111307_08016_1_t218_1749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4" y="4665616"/>
            <a:ext cx="676863" cy="3803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Основания разработки концепции </a:t>
            </a:r>
          </a:p>
          <a:p>
            <a:r>
              <a:rPr lang="ru-RU" dirty="0" smtClean="0"/>
              <a:t>системы </a:t>
            </a:r>
            <a:r>
              <a:rPr lang="ru-RU" dirty="0" err="1" smtClean="0"/>
              <a:t>цод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-1" y="1580296"/>
          <a:ext cx="9605320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093"/>
                <a:gridCol w="3491654"/>
                <a:gridCol w="2998573"/>
              </a:tblGrid>
              <a:tr h="1739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2123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Поправки в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149-ФЗ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«Об информационных технологиях»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152-ФЗ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</a:t>
                      </a:r>
                      <a:r>
                        <a:rPr lang="ru-RU" sz="1400" b="0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персональных данных» —Государственные и персональные данные должны храниться в РФ</a:t>
                      </a:r>
                      <a:endParaRPr lang="ru-RU" sz="1400" b="0" kern="12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СОВЕТА БЕЗОПАСНОСТИ РФ от 01.10.2014 п.1.1.1 протокола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 переводе </a:t>
                      </a:r>
                      <a:r>
                        <a:rPr lang="ru-RU" sz="1400" b="0" kern="1200" dirty="0" err="1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госинформресурсов</a:t>
                      </a:r>
                      <a:r>
                        <a:rPr lang="ru-RU" sz="1400" b="0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систему ЦОД)</a:t>
                      </a:r>
                    </a:p>
                    <a:p>
                      <a:endParaRPr lang="ru-RU" sz="1400" b="1" kern="1200" dirty="0" smtClean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400" b="1" kern="1200" dirty="0" smtClean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ПОРУЧЕНИЕ ПРЕЗИДЕНТА РФ от 28.10.2014 г. № Пр-2525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(Об исполнителе системы ЦОД)</a:t>
                      </a:r>
                      <a:endParaRPr lang="ru-RU" sz="1400" b="0" kern="12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 smtClean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Март 2015</a:t>
                      </a:r>
                    </a:p>
                    <a:p>
                      <a:endParaRPr lang="ru-RU" sz="1400" b="1" kern="1200" baseline="0" dirty="0" smtClean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ПАО «Ростелеком» и ПАО «</a:t>
                      </a:r>
                      <a:r>
                        <a:rPr lang="ru-RU" sz="1400" b="1" kern="1200" baseline="0" dirty="0" err="1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Интер</a:t>
                      </a:r>
                      <a:r>
                        <a:rPr lang="ru-RU" sz="1400" b="1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РАО» </a:t>
                      </a:r>
                      <a:r>
                        <a:rPr lang="ru-RU" sz="1400" b="0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создают совместное предприятие 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«Национальные Дата-центры» </a:t>
                      </a:r>
                    </a:p>
                    <a:p>
                      <a:endParaRPr lang="ru-RU" sz="1400" b="1" kern="1200" baseline="0" dirty="0" smtClean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октября 2015 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rgbClr val="6C6C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Распоряжение Правительства №1995-р</a:t>
                      </a:r>
                    </a:p>
                    <a:p>
                      <a:r>
                        <a:rPr lang="ru-RU" sz="1400" dirty="0" smtClean="0"/>
                        <a:t>Об утверждении Концепции перевода обработки и хранения государственных информационных ресурсов, не содержащих сведения, составляющих государственную тайну, в систему федеральных и региональных центров обработки данных</a:t>
                      </a:r>
                      <a:endParaRPr lang="ru-RU" sz="1400" b="1" kern="1200" baseline="0" dirty="0" smtClean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400" b="1" kern="12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104296" y="1576486"/>
            <a:ext cx="114300" cy="371475"/>
          </a:xfrm>
          <a:prstGeom prst="rightArrow">
            <a:avLst>
              <a:gd name="adj1" fmla="val 2575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03846" y="1576486"/>
            <a:ext cx="114300" cy="371475"/>
          </a:xfrm>
          <a:prstGeom prst="rightArrow">
            <a:avLst>
              <a:gd name="adj1" fmla="val 25758"/>
              <a:gd name="adj2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План перевода обработки и хранения государственных ИР в систему </a:t>
            </a:r>
            <a:r>
              <a:rPr lang="ru-RU" dirty="0" err="1" smtClean="0"/>
              <a:t>цод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06" y="2891477"/>
            <a:ext cx="8780892" cy="373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76" y="1096603"/>
            <a:ext cx="3186671" cy="163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19052"/>
          <a:stretch/>
        </p:blipFill>
        <p:spPr>
          <a:xfrm>
            <a:off x="3781647" y="2029231"/>
            <a:ext cx="5657850" cy="75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797" y="971683"/>
            <a:ext cx="5543550" cy="94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7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Национальные дата-центры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066868" y="3232125"/>
            <a:ext cx="4587877" cy="3507287"/>
          </a:xfrm>
          <a:prstGeom prst="rect">
            <a:avLst/>
          </a:prstGeom>
          <a:solidFill>
            <a:srgbClr val="FFFFFF">
              <a:lumMod val="95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9893D"/>
              </a:buClr>
              <a:buSzPct val="100000"/>
              <a:buFontTx/>
              <a:buNone/>
              <a:tabLst/>
              <a:defRPr/>
            </a:pP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9278" y="942904"/>
            <a:ext cx="464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2400" b="1" dirty="0" smtClean="0">
                <a:solidFill>
                  <a:srgbClr val="00B0F0"/>
                </a:solidFill>
                <a:latin typeface="Calibri"/>
                <a:cs typeface="Arial" panose="020B0604020202020204" pitchFamily="34" charset="0"/>
              </a:rPr>
              <a:t>Национальные Дата-центры</a:t>
            </a:r>
            <a:endParaRPr lang="ru-RU" sz="2400" b="1" dirty="0">
              <a:solidFill>
                <a:srgbClr val="00B0F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56944" y="1404570"/>
            <a:ext cx="4654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2000" dirty="0" smtClean="0">
                <a:solidFill>
                  <a:srgbClr val="363636"/>
                </a:solidFill>
                <a:latin typeface="Calibri"/>
              </a:rPr>
              <a:t>размещение </a:t>
            </a:r>
            <a:r>
              <a:rPr lang="ru-RU" sz="2000" dirty="0">
                <a:solidFill>
                  <a:srgbClr val="363636"/>
                </a:solidFill>
                <a:latin typeface="Calibri"/>
              </a:rPr>
              <a:t>опорных и региональных ЦОД в непосредственной близости от крупных генерирующих станций с прямым подключением </a:t>
            </a:r>
            <a:r>
              <a:rPr lang="en-US" sz="2000" dirty="0">
                <a:solidFill>
                  <a:srgbClr val="363636"/>
                </a:solidFill>
                <a:latin typeface="Calibri"/>
              </a:rPr>
              <a:t> </a:t>
            </a:r>
            <a:endParaRPr lang="ru-RU" sz="2000" dirty="0">
              <a:solidFill>
                <a:srgbClr val="363636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33932" y="3391540"/>
            <a:ext cx="36065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57720"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Создание </a:t>
            </a:r>
            <a:r>
              <a:rPr lang="ru-RU" sz="1400" dirty="0" err="1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высококонкурентной</a:t>
            </a: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 услуги аренды площадей/мощностей (</a:t>
            </a:r>
            <a:r>
              <a:rPr lang="en-US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Colocation)</a:t>
            </a:r>
          </a:p>
          <a:p>
            <a:pPr marL="285750" indent="-285750" defTabSz="957720"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Ø"/>
            </a:pP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Создание «</a:t>
            </a:r>
            <a:r>
              <a:rPr lang="ru-RU" sz="1400" dirty="0" err="1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Гособлака</a:t>
            </a: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» со значительными вычислительными мощностями</a:t>
            </a:r>
          </a:p>
          <a:p>
            <a:pPr marL="742950" lvl="1" indent="-285750" defTabSz="957720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н</a:t>
            </a:r>
            <a:r>
              <a:rPr lang="ru-RU" sz="1400" dirty="0" smtClean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адежное </a:t>
            </a: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хранение и обработка данных</a:t>
            </a:r>
          </a:p>
          <a:p>
            <a:pPr marL="742950" lvl="1" indent="-285750" defTabSz="957720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и</a:t>
            </a:r>
            <a:r>
              <a:rPr lang="ru-RU" sz="1400" dirty="0" smtClean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нформационная </a:t>
            </a: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безопасность данных</a:t>
            </a:r>
          </a:p>
          <a:p>
            <a:pPr marL="285750" indent="-285750" defTabSz="957720"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Ø"/>
            </a:pP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Повышение эффективности государственного управления  </a:t>
            </a:r>
          </a:p>
          <a:p>
            <a:pPr marL="285750" indent="-285750" defTabSz="957720"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Ø"/>
            </a:pPr>
            <a:r>
              <a:rPr lang="ru-RU" sz="1400" dirty="0">
                <a:solidFill>
                  <a:srgbClr val="363636"/>
                </a:solidFill>
                <a:latin typeface="Calibri"/>
                <a:cs typeface="Arial" panose="020B0604020202020204" pitchFamily="34" charset="0"/>
              </a:rPr>
              <a:t>Экономия бюджетных средств</a:t>
            </a:r>
          </a:p>
        </p:txBody>
      </p:sp>
      <p:sp>
        <p:nvSpPr>
          <p:cNvPr id="75" name="Скругленный прямоугольник 44"/>
          <p:cNvSpPr/>
          <p:nvPr/>
        </p:nvSpPr>
        <p:spPr>
          <a:xfrm rot="5400000" flipH="1">
            <a:off x="5273569" y="3431277"/>
            <a:ext cx="602173" cy="481437"/>
          </a:xfrm>
          <a:custGeom>
            <a:avLst/>
            <a:gdLst/>
            <a:ahLst/>
            <a:cxnLst/>
            <a:rect l="l" t="t" r="r" b="b"/>
            <a:pathLst>
              <a:path w="2117069" h="1692597">
                <a:moveTo>
                  <a:pt x="297106" y="595216"/>
                </a:moveTo>
                <a:lnTo>
                  <a:pt x="297106" y="322869"/>
                </a:lnTo>
                <a:cubicBezTo>
                  <a:pt x="297106" y="241527"/>
                  <a:pt x="231165" y="175586"/>
                  <a:pt x="149823" y="175586"/>
                </a:cubicBezTo>
                <a:cubicBezTo>
                  <a:pt x="68481" y="175586"/>
                  <a:pt x="2540" y="241527"/>
                  <a:pt x="2540" y="322869"/>
                </a:cubicBezTo>
                <a:lnTo>
                  <a:pt x="2540" y="595216"/>
                </a:lnTo>
                <a:cubicBezTo>
                  <a:pt x="2540" y="676558"/>
                  <a:pt x="68481" y="742499"/>
                  <a:pt x="149823" y="742499"/>
                </a:cubicBezTo>
                <a:cubicBezTo>
                  <a:pt x="231165" y="742499"/>
                  <a:pt x="297106" y="676558"/>
                  <a:pt x="297106" y="595216"/>
                </a:cubicBezTo>
                <a:close/>
                <a:moveTo>
                  <a:pt x="604698" y="747567"/>
                </a:moveTo>
                <a:lnTo>
                  <a:pt x="604698" y="192689"/>
                </a:lnTo>
                <a:cubicBezTo>
                  <a:pt x="604698" y="119113"/>
                  <a:pt x="545052" y="59467"/>
                  <a:pt x="471476" y="59467"/>
                </a:cubicBezTo>
                <a:cubicBezTo>
                  <a:pt x="397900" y="59467"/>
                  <a:pt x="338254" y="119113"/>
                  <a:pt x="338254" y="192689"/>
                </a:cubicBezTo>
                <a:lnTo>
                  <a:pt x="338254" y="747567"/>
                </a:lnTo>
                <a:cubicBezTo>
                  <a:pt x="338254" y="821143"/>
                  <a:pt x="397900" y="880789"/>
                  <a:pt x="471476" y="880789"/>
                </a:cubicBezTo>
                <a:cubicBezTo>
                  <a:pt x="545052" y="880789"/>
                  <a:pt x="604698" y="821143"/>
                  <a:pt x="604698" y="747567"/>
                </a:cubicBezTo>
                <a:close/>
                <a:moveTo>
                  <a:pt x="934686" y="747567"/>
                </a:moveTo>
                <a:lnTo>
                  <a:pt x="934686" y="133222"/>
                </a:lnTo>
                <a:cubicBezTo>
                  <a:pt x="934686" y="59646"/>
                  <a:pt x="875040" y="0"/>
                  <a:pt x="801464" y="0"/>
                </a:cubicBezTo>
                <a:cubicBezTo>
                  <a:pt x="727888" y="0"/>
                  <a:pt x="668242" y="59646"/>
                  <a:pt x="668242" y="133222"/>
                </a:cubicBezTo>
                <a:lnTo>
                  <a:pt x="668242" y="747567"/>
                </a:lnTo>
                <a:cubicBezTo>
                  <a:pt x="668242" y="821143"/>
                  <a:pt x="727888" y="880789"/>
                  <a:pt x="801464" y="880789"/>
                </a:cubicBezTo>
                <a:cubicBezTo>
                  <a:pt x="875040" y="880789"/>
                  <a:pt x="934686" y="821143"/>
                  <a:pt x="934686" y="747567"/>
                </a:cubicBezTo>
                <a:close/>
                <a:moveTo>
                  <a:pt x="1263623" y="648395"/>
                </a:moveTo>
                <a:lnTo>
                  <a:pt x="1263623" y="255897"/>
                </a:lnTo>
                <a:cubicBezTo>
                  <a:pt x="1263623" y="187615"/>
                  <a:pt x="1208270" y="132262"/>
                  <a:pt x="1139988" y="132262"/>
                </a:cubicBezTo>
                <a:lnTo>
                  <a:pt x="1120814" y="132262"/>
                </a:lnTo>
                <a:cubicBezTo>
                  <a:pt x="1052532" y="132262"/>
                  <a:pt x="997179" y="187615"/>
                  <a:pt x="997179" y="255897"/>
                </a:cubicBezTo>
                <a:lnTo>
                  <a:pt x="997179" y="648395"/>
                </a:lnTo>
                <a:cubicBezTo>
                  <a:pt x="997179" y="716677"/>
                  <a:pt x="1052532" y="772030"/>
                  <a:pt x="1120814" y="772030"/>
                </a:cubicBezTo>
                <a:lnTo>
                  <a:pt x="1139988" y="772030"/>
                </a:lnTo>
                <a:cubicBezTo>
                  <a:pt x="1208270" y="772030"/>
                  <a:pt x="1263623" y="716677"/>
                  <a:pt x="1263623" y="648395"/>
                </a:cubicBezTo>
                <a:close/>
                <a:moveTo>
                  <a:pt x="2116936" y="955370"/>
                </a:moveTo>
                <a:cubicBezTo>
                  <a:pt x="2120951" y="851212"/>
                  <a:pt x="2034404" y="776257"/>
                  <a:pt x="1897773" y="763457"/>
                </a:cubicBezTo>
                <a:cubicBezTo>
                  <a:pt x="1678330" y="759509"/>
                  <a:pt x="1358855" y="867133"/>
                  <a:pt x="1281762" y="832407"/>
                </a:cubicBezTo>
                <a:cubicBezTo>
                  <a:pt x="1265810" y="816856"/>
                  <a:pt x="1256062" y="799672"/>
                  <a:pt x="1251005" y="781390"/>
                </a:cubicBezTo>
                <a:cubicBezTo>
                  <a:pt x="1223761" y="810317"/>
                  <a:pt x="1185041" y="828093"/>
                  <a:pt x="1142169" y="828093"/>
                </a:cubicBezTo>
                <a:lnTo>
                  <a:pt x="1118633" y="828093"/>
                </a:lnTo>
                <a:cubicBezTo>
                  <a:pt x="1034812" y="828093"/>
                  <a:pt x="966862" y="760143"/>
                  <a:pt x="966862" y="676322"/>
                </a:cubicBezTo>
                <a:lnTo>
                  <a:pt x="966862" y="764115"/>
                </a:lnTo>
                <a:cubicBezTo>
                  <a:pt x="966862" y="855443"/>
                  <a:pt x="892826" y="929479"/>
                  <a:pt x="801498" y="929479"/>
                </a:cubicBezTo>
                <a:cubicBezTo>
                  <a:pt x="710170" y="929479"/>
                  <a:pt x="636133" y="855443"/>
                  <a:pt x="636133" y="764115"/>
                </a:cubicBezTo>
                <a:lnTo>
                  <a:pt x="636133" y="368998"/>
                </a:lnTo>
                <a:lnTo>
                  <a:pt x="636132" y="368998"/>
                </a:lnTo>
                <a:cubicBezTo>
                  <a:pt x="636132" y="503285"/>
                  <a:pt x="636131" y="637572"/>
                  <a:pt x="636131" y="771860"/>
                </a:cubicBezTo>
                <a:cubicBezTo>
                  <a:pt x="636131" y="862796"/>
                  <a:pt x="562412" y="936515"/>
                  <a:pt x="471476" y="936515"/>
                </a:cubicBezTo>
                <a:lnTo>
                  <a:pt x="471477" y="936514"/>
                </a:lnTo>
                <a:cubicBezTo>
                  <a:pt x="380541" y="936514"/>
                  <a:pt x="306822" y="862795"/>
                  <a:pt x="306822" y="771859"/>
                </a:cubicBezTo>
                <a:lnTo>
                  <a:pt x="306822" y="686040"/>
                </a:lnTo>
                <a:cubicBezTo>
                  <a:pt x="279713" y="746899"/>
                  <a:pt x="218487" y="788767"/>
                  <a:pt x="147482" y="788767"/>
                </a:cubicBezTo>
                <a:cubicBezTo>
                  <a:pt x="84464" y="788767"/>
                  <a:pt x="29149" y="755788"/>
                  <a:pt x="552" y="704446"/>
                </a:cubicBezTo>
                <a:lnTo>
                  <a:pt x="552" y="1338942"/>
                </a:lnTo>
                <a:cubicBezTo>
                  <a:pt x="-7143" y="1559080"/>
                  <a:pt x="64432" y="1611418"/>
                  <a:pt x="280723" y="1657586"/>
                </a:cubicBezTo>
                <a:cubicBezTo>
                  <a:pt x="497209" y="1703795"/>
                  <a:pt x="732576" y="1696059"/>
                  <a:pt x="964273" y="1680670"/>
                </a:cubicBezTo>
                <a:cubicBezTo>
                  <a:pt x="1280349" y="1609466"/>
                  <a:pt x="1227937" y="1404752"/>
                  <a:pt x="1392330" y="1315003"/>
                </a:cubicBezTo>
                <a:cubicBezTo>
                  <a:pt x="1529698" y="1197120"/>
                  <a:pt x="1759401" y="1210045"/>
                  <a:pt x="1942936" y="1157566"/>
                </a:cubicBezTo>
                <a:cubicBezTo>
                  <a:pt x="2059215" y="1118146"/>
                  <a:pt x="2112920" y="1098001"/>
                  <a:pt x="2116936" y="955370"/>
                </a:cubicBezTo>
                <a:close/>
              </a:path>
            </a:pathLst>
          </a:custGeom>
          <a:solidFill>
            <a:srgbClr val="D8D8D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5298524" y="5054692"/>
            <a:ext cx="446098" cy="576064"/>
          </a:xfrm>
          <a:custGeom>
            <a:avLst/>
            <a:gdLst>
              <a:gd name="connsiteX0" fmla="*/ 0 w 1855401"/>
              <a:gd name="connsiteY0" fmla="*/ 309233 h 2420666"/>
              <a:gd name="connsiteX1" fmla="*/ 927701 w 1855401"/>
              <a:gd name="connsiteY1" fmla="*/ 2420666 h 2420666"/>
              <a:gd name="connsiteX2" fmla="*/ 1855401 w 1855401"/>
              <a:gd name="connsiteY2" fmla="*/ 312558 h 2420666"/>
              <a:gd name="connsiteX3" fmla="*/ 934351 w 1855401"/>
              <a:gd name="connsiteY3" fmla="*/ 0 h 2420666"/>
              <a:gd name="connsiteX4" fmla="*/ 0 w 1855401"/>
              <a:gd name="connsiteY4" fmla="*/ 309233 h 2420666"/>
              <a:gd name="connsiteX0" fmla="*/ 0 w 1855401"/>
              <a:gd name="connsiteY0" fmla="*/ 309233 h 2423991"/>
              <a:gd name="connsiteX1" fmla="*/ 927701 w 1855401"/>
              <a:gd name="connsiteY1" fmla="*/ 2423991 h 2423991"/>
              <a:gd name="connsiteX2" fmla="*/ 1855401 w 1855401"/>
              <a:gd name="connsiteY2" fmla="*/ 312558 h 2423991"/>
              <a:gd name="connsiteX3" fmla="*/ 934351 w 1855401"/>
              <a:gd name="connsiteY3" fmla="*/ 0 h 2423991"/>
              <a:gd name="connsiteX4" fmla="*/ 0 w 1855401"/>
              <a:gd name="connsiteY4" fmla="*/ 309233 h 2423991"/>
              <a:gd name="connsiteX0" fmla="*/ 0 w 1855401"/>
              <a:gd name="connsiteY0" fmla="*/ 309233 h 2423991"/>
              <a:gd name="connsiteX1" fmla="*/ 927701 w 1855401"/>
              <a:gd name="connsiteY1" fmla="*/ 2423991 h 2423991"/>
              <a:gd name="connsiteX2" fmla="*/ 1855401 w 1855401"/>
              <a:gd name="connsiteY2" fmla="*/ 312558 h 2423991"/>
              <a:gd name="connsiteX3" fmla="*/ 934351 w 1855401"/>
              <a:gd name="connsiteY3" fmla="*/ 0 h 2423991"/>
              <a:gd name="connsiteX4" fmla="*/ 0 w 1855401"/>
              <a:gd name="connsiteY4" fmla="*/ 309233 h 2423991"/>
              <a:gd name="connsiteX0" fmla="*/ 0 w 1855401"/>
              <a:gd name="connsiteY0" fmla="*/ 309233 h 2425861"/>
              <a:gd name="connsiteX1" fmla="*/ 927701 w 1855401"/>
              <a:gd name="connsiteY1" fmla="*/ 2423991 h 2425861"/>
              <a:gd name="connsiteX2" fmla="*/ 1855401 w 1855401"/>
              <a:gd name="connsiteY2" fmla="*/ 312558 h 2425861"/>
              <a:gd name="connsiteX3" fmla="*/ 934351 w 1855401"/>
              <a:gd name="connsiteY3" fmla="*/ 0 h 2425861"/>
              <a:gd name="connsiteX4" fmla="*/ 0 w 1855401"/>
              <a:gd name="connsiteY4" fmla="*/ 309233 h 2425861"/>
              <a:gd name="connsiteX0" fmla="*/ 0 w 1855401"/>
              <a:gd name="connsiteY0" fmla="*/ 309233 h 2425861"/>
              <a:gd name="connsiteX1" fmla="*/ 927701 w 1855401"/>
              <a:gd name="connsiteY1" fmla="*/ 2423991 h 2425861"/>
              <a:gd name="connsiteX2" fmla="*/ 1855401 w 1855401"/>
              <a:gd name="connsiteY2" fmla="*/ 312558 h 2425861"/>
              <a:gd name="connsiteX3" fmla="*/ 934351 w 1855401"/>
              <a:gd name="connsiteY3" fmla="*/ 0 h 2425861"/>
              <a:gd name="connsiteX4" fmla="*/ 0 w 1855401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268"/>
              <a:gd name="connsiteY0" fmla="*/ 309233 h 2425861"/>
              <a:gd name="connsiteX1" fmla="*/ 927701 w 1857268"/>
              <a:gd name="connsiteY1" fmla="*/ 2423991 h 2425861"/>
              <a:gd name="connsiteX2" fmla="*/ 1855401 w 1857268"/>
              <a:gd name="connsiteY2" fmla="*/ 312558 h 2425861"/>
              <a:gd name="connsiteX3" fmla="*/ 934351 w 1857268"/>
              <a:gd name="connsiteY3" fmla="*/ 0 h 2425861"/>
              <a:gd name="connsiteX4" fmla="*/ 0 w 1857268"/>
              <a:gd name="connsiteY4" fmla="*/ 309233 h 2425861"/>
              <a:gd name="connsiteX0" fmla="*/ 0 w 1857372"/>
              <a:gd name="connsiteY0" fmla="*/ 309233 h 2425861"/>
              <a:gd name="connsiteX1" fmla="*/ 927701 w 1857372"/>
              <a:gd name="connsiteY1" fmla="*/ 2423991 h 2425861"/>
              <a:gd name="connsiteX2" fmla="*/ 1855401 w 1857372"/>
              <a:gd name="connsiteY2" fmla="*/ 312558 h 2425861"/>
              <a:gd name="connsiteX3" fmla="*/ 934351 w 1857372"/>
              <a:gd name="connsiteY3" fmla="*/ 0 h 2425861"/>
              <a:gd name="connsiteX4" fmla="*/ 0 w 1857372"/>
              <a:gd name="connsiteY4" fmla="*/ 309233 h 2425861"/>
              <a:gd name="connsiteX0" fmla="*/ 0 w 1870672"/>
              <a:gd name="connsiteY0" fmla="*/ 309233 h 2425861"/>
              <a:gd name="connsiteX1" fmla="*/ 941001 w 1870672"/>
              <a:gd name="connsiteY1" fmla="*/ 2423991 h 2425861"/>
              <a:gd name="connsiteX2" fmla="*/ 1868701 w 1870672"/>
              <a:gd name="connsiteY2" fmla="*/ 312558 h 2425861"/>
              <a:gd name="connsiteX3" fmla="*/ 947651 w 1870672"/>
              <a:gd name="connsiteY3" fmla="*/ 0 h 2425861"/>
              <a:gd name="connsiteX4" fmla="*/ 0 w 1870672"/>
              <a:gd name="connsiteY4" fmla="*/ 309233 h 242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72" h="2425861">
                <a:moveTo>
                  <a:pt x="0" y="309233"/>
                </a:moveTo>
                <a:cubicBezTo>
                  <a:pt x="29926" y="1868701"/>
                  <a:pt x="794697" y="2463893"/>
                  <a:pt x="941001" y="2423991"/>
                </a:cubicBezTo>
                <a:cubicBezTo>
                  <a:pt x="1123880" y="2455026"/>
                  <a:pt x="1915252" y="1751215"/>
                  <a:pt x="1868701" y="312558"/>
                </a:cubicBezTo>
                <a:cubicBezTo>
                  <a:pt x="1518457" y="298150"/>
                  <a:pt x="1045188" y="80911"/>
                  <a:pt x="947651" y="0"/>
                </a:cubicBezTo>
                <a:cubicBezTo>
                  <a:pt x="812431" y="69828"/>
                  <a:pt x="387927" y="299257"/>
                  <a:pt x="0" y="309233"/>
                </a:cubicBezTo>
                <a:close/>
              </a:path>
            </a:pathLst>
          </a:custGeom>
          <a:solidFill>
            <a:srgbClr val="00B0F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5298524" y="5833917"/>
            <a:ext cx="719556" cy="617119"/>
            <a:chOff x="8172923" y="4331119"/>
            <a:chExt cx="719556" cy="617119"/>
          </a:xfrm>
        </p:grpSpPr>
        <p:sp>
          <p:nvSpPr>
            <p:cNvPr id="78" name="Стрелка вправо 77"/>
            <p:cNvSpPr/>
            <p:nvPr/>
          </p:nvSpPr>
          <p:spPr>
            <a:xfrm>
              <a:off x="8296768" y="4694118"/>
              <a:ext cx="595711" cy="254120"/>
            </a:xfrm>
            <a:prstGeom prst="rightArrow">
              <a:avLst/>
            </a:prstGeom>
            <a:solidFill>
              <a:srgbClr val="A5D9FD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577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Арка 63"/>
            <p:cNvSpPr>
              <a:spLocks noChangeAspect="1"/>
            </p:cNvSpPr>
            <p:nvPr/>
          </p:nvSpPr>
          <p:spPr>
            <a:xfrm>
              <a:off x="8172923" y="4331119"/>
              <a:ext cx="374742" cy="548224"/>
            </a:xfrm>
            <a:custGeom>
              <a:avLst/>
              <a:gdLst>
                <a:gd name="connsiteX0" fmla="*/ 582438 w 1770514"/>
                <a:gd name="connsiteY0" fmla="*/ 254788 h 2590148"/>
                <a:gd name="connsiteX1" fmla="*/ 582438 w 1770514"/>
                <a:gd name="connsiteY1" fmla="*/ 1330010 h 2590148"/>
                <a:gd name="connsiteX2" fmla="*/ 865302 w 1770514"/>
                <a:gd name="connsiteY2" fmla="*/ 1330010 h 2590148"/>
                <a:gd name="connsiteX3" fmla="*/ 1410137 w 1770514"/>
                <a:gd name="connsiteY3" fmla="*/ 825425 h 2590148"/>
                <a:gd name="connsiteX4" fmla="*/ 887075 w 1770514"/>
                <a:gd name="connsiteY4" fmla="*/ 254788 h 2590148"/>
                <a:gd name="connsiteX5" fmla="*/ 582438 w 1770514"/>
                <a:gd name="connsiteY5" fmla="*/ 254788 h 2590148"/>
                <a:gd name="connsiteX6" fmla="*/ 258402 w 1770514"/>
                <a:gd name="connsiteY6" fmla="*/ 0 h 2590148"/>
                <a:gd name="connsiteX7" fmla="*/ 582438 w 1770514"/>
                <a:gd name="connsiteY7" fmla="*/ 0 h 2590148"/>
                <a:gd name="connsiteX8" fmla="*/ 582438 w 1770514"/>
                <a:gd name="connsiteY8" fmla="*/ 2760 h 2590148"/>
                <a:gd name="connsiteX9" fmla="*/ 1021419 w 1770514"/>
                <a:gd name="connsiteY9" fmla="*/ 2760 h 2590148"/>
                <a:gd name="connsiteX10" fmla="*/ 1770027 w 1770514"/>
                <a:gd name="connsiteY10" fmla="*/ 828710 h 2590148"/>
                <a:gd name="connsiteX11" fmla="*/ 892317 w 1770514"/>
                <a:gd name="connsiteY11" fmla="*/ 1579552 h 2590148"/>
                <a:gd name="connsiteX12" fmla="*/ 892317 w 1770514"/>
                <a:gd name="connsiteY12" fmla="*/ 1582038 h 2590148"/>
                <a:gd name="connsiteX13" fmla="*/ 582438 w 1770514"/>
                <a:gd name="connsiteY13" fmla="*/ 1582038 h 2590148"/>
                <a:gd name="connsiteX14" fmla="*/ 582438 w 1770514"/>
                <a:gd name="connsiteY14" fmla="*/ 1762056 h 2590148"/>
                <a:gd name="connsiteX15" fmla="*/ 1590550 w 1770514"/>
                <a:gd name="connsiteY15" fmla="*/ 1762056 h 2590148"/>
                <a:gd name="connsiteX16" fmla="*/ 1590550 w 1770514"/>
                <a:gd name="connsiteY16" fmla="*/ 2014084 h 2590148"/>
                <a:gd name="connsiteX17" fmla="*/ 582438 w 1770514"/>
                <a:gd name="connsiteY17" fmla="*/ 2014084 h 2590148"/>
                <a:gd name="connsiteX18" fmla="*/ 582438 w 1770514"/>
                <a:gd name="connsiteY18" fmla="*/ 2590148 h 2590148"/>
                <a:gd name="connsiteX19" fmla="*/ 258402 w 1770514"/>
                <a:gd name="connsiteY19" fmla="*/ 2590148 h 2590148"/>
                <a:gd name="connsiteX20" fmla="*/ 258402 w 1770514"/>
                <a:gd name="connsiteY20" fmla="*/ 2014084 h 2590148"/>
                <a:gd name="connsiteX21" fmla="*/ 0 w 1770514"/>
                <a:gd name="connsiteY21" fmla="*/ 2014084 h 2590148"/>
                <a:gd name="connsiteX22" fmla="*/ 0 w 1770514"/>
                <a:gd name="connsiteY22" fmla="*/ 1762056 h 2590148"/>
                <a:gd name="connsiteX23" fmla="*/ 258402 w 1770514"/>
                <a:gd name="connsiteY23" fmla="*/ 1762056 h 2590148"/>
                <a:gd name="connsiteX24" fmla="*/ 258402 w 1770514"/>
                <a:gd name="connsiteY24" fmla="*/ 1582038 h 2590148"/>
                <a:gd name="connsiteX25" fmla="*/ 24857 w 1770514"/>
                <a:gd name="connsiteY25" fmla="*/ 1582038 h 2590148"/>
                <a:gd name="connsiteX26" fmla="*/ 24857 w 1770514"/>
                <a:gd name="connsiteY26" fmla="*/ 1330010 h 2590148"/>
                <a:gd name="connsiteX27" fmla="*/ 258402 w 1770514"/>
                <a:gd name="connsiteY27" fmla="*/ 1330010 h 2590148"/>
                <a:gd name="connsiteX28" fmla="*/ 258402 w 1770514"/>
                <a:gd name="connsiteY28" fmla="*/ 0 h 2590148"/>
                <a:gd name="connsiteX0" fmla="*/ 582438 w 1770514"/>
                <a:gd name="connsiteY0" fmla="*/ 254788 h 2590148"/>
                <a:gd name="connsiteX1" fmla="*/ 582438 w 1770514"/>
                <a:gd name="connsiteY1" fmla="*/ 1330010 h 2590148"/>
                <a:gd name="connsiteX2" fmla="*/ 865302 w 1770514"/>
                <a:gd name="connsiteY2" fmla="*/ 1330010 h 2590148"/>
                <a:gd name="connsiteX3" fmla="*/ 1410137 w 1770514"/>
                <a:gd name="connsiteY3" fmla="*/ 825425 h 2590148"/>
                <a:gd name="connsiteX4" fmla="*/ 887075 w 1770514"/>
                <a:gd name="connsiteY4" fmla="*/ 254788 h 2590148"/>
                <a:gd name="connsiteX5" fmla="*/ 582438 w 1770514"/>
                <a:gd name="connsiteY5" fmla="*/ 254788 h 2590148"/>
                <a:gd name="connsiteX6" fmla="*/ 258402 w 1770514"/>
                <a:gd name="connsiteY6" fmla="*/ 0 h 2590148"/>
                <a:gd name="connsiteX7" fmla="*/ 582438 w 1770514"/>
                <a:gd name="connsiteY7" fmla="*/ 0 h 2590148"/>
                <a:gd name="connsiteX8" fmla="*/ 582438 w 1770514"/>
                <a:gd name="connsiteY8" fmla="*/ 2760 h 2590148"/>
                <a:gd name="connsiteX9" fmla="*/ 1021419 w 1770514"/>
                <a:gd name="connsiteY9" fmla="*/ 2760 h 2590148"/>
                <a:gd name="connsiteX10" fmla="*/ 1770027 w 1770514"/>
                <a:gd name="connsiteY10" fmla="*/ 828710 h 2590148"/>
                <a:gd name="connsiteX11" fmla="*/ 892317 w 1770514"/>
                <a:gd name="connsiteY11" fmla="*/ 1579552 h 2590148"/>
                <a:gd name="connsiteX12" fmla="*/ 892317 w 1770514"/>
                <a:gd name="connsiteY12" fmla="*/ 1582038 h 2590148"/>
                <a:gd name="connsiteX13" fmla="*/ 582438 w 1770514"/>
                <a:gd name="connsiteY13" fmla="*/ 1582038 h 2590148"/>
                <a:gd name="connsiteX14" fmla="*/ 582438 w 1770514"/>
                <a:gd name="connsiteY14" fmla="*/ 1762056 h 2590148"/>
                <a:gd name="connsiteX15" fmla="*/ 1590550 w 1770514"/>
                <a:gd name="connsiteY15" fmla="*/ 1762056 h 2590148"/>
                <a:gd name="connsiteX16" fmla="*/ 1590550 w 1770514"/>
                <a:gd name="connsiteY16" fmla="*/ 2014084 h 2590148"/>
                <a:gd name="connsiteX17" fmla="*/ 582438 w 1770514"/>
                <a:gd name="connsiteY17" fmla="*/ 2014084 h 2590148"/>
                <a:gd name="connsiteX18" fmla="*/ 582438 w 1770514"/>
                <a:gd name="connsiteY18" fmla="*/ 2590148 h 2590148"/>
                <a:gd name="connsiteX19" fmla="*/ 258402 w 1770514"/>
                <a:gd name="connsiteY19" fmla="*/ 2590148 h 2590148"/>
                <a:gd name="connsiteX20" fmla="*/ 258402 w 1770514"/>
                <a:gd name="connsiteY20" fmla="*/ 2014084 h 2590148"/>
                <a:gd name="connsiteX21" fmla="*/ 0 w 1770514"/>
                <a:gd name="connsiteY21" fmla="*/ 2014084 h 2590148"/>
                <a:gd name="connsiteX22" fmla="*/ 0 w 1770514"/>
                <a:gd name="connsiteY22" fmla="*/ 1762056 h 2590148"/>
                <a:gd name="connsiteX23" fmla="*/ 258402 w 1770514"/>
                <a:gd name="connsiteY23" fmla="*/ 1762056 h 2590148"/>
                <a:gd name="connsiteX24" fmla="*/ 258402 w 1770514"/>
                <a:gd name="connsiteY24" fmla="*/ 1582038 h 2590148"/>
                <a:gd name="connsiteX25" fmla="*/ 24857 w 1770514"/>
                <a:gd name="connsiteY25" fmla="*/ 1582038 h 2590148"/>
                <a:gd name="connsiteX26" fmla="*/ 24857 w 1770514"/>
                <a:gd name="connsiteY26" fmla="*/ 1330010 h 2590148"/>
                <a:gd name="connsiteX27" fmla="*/ 258402 w 1770514"/>
                <a:gd name="connsiteY27" fmla="*/ 1330010 h 2590148"/>
                <a:gd name="connsiteX28" fmla="*/ 258402 w 1770514"/>
                <a:gd name="connsiteY28" fmla="*/ 0 h 2590148"/>
                <a:gd name="connsiteX0" fmla="*/ 582438 w 1770514"/>
                <a:gd name="connsiteY0" fmla="*/ 254788 h 2590148"/>
                <a:gd name="connsiteX1" fmla="*/ 582438 w 1770514"/>
                <a:gd name="connsiteY1" fmla="*/ 1330010 h 2590148"/>
                <a:gd name="connsiteX2" fmla="*/ 865302 w 1770514"/>
                <a:gd name="connsiteY2" fmla="*/ 1330010 h 2590148"/>
                <a:gd name="connsiteX3" fmla="*/ 1410137 w 1770514"/>
                <a:gd name="connsiteY3" fmla="*/ 825425 h 2590148"/>
                <a:gd name="connsiteX4" fmla="*/ 887075 w 1770514"/>
                <a:gd name="connsiteY4" fmla="*/ 254788 h 2590148"/>
                <a:gd name="connsiteX5" fmla="*/ 582438 w 1770514"/>
                <a:gd name="connsiteY5" fmla="*/ 254788 h 2590148"/>
                <a:gd name="connsiteX6" fmla="*/ 258402 w 1770514"/>
                <a:gd name="connsiteY6" fmla="*/ 0 h 2590148"/>
                <a:gd name="connsiteX7" fmla="*/ 582438 w 1770514"/>
                <a:gd name="connsiteY7" fmla="*/ 0 h 2590148"/>
                <a:gd name="connsiteX8" fmla="*/ 582438 w 1770514"/>
                <a:gd name="connsiteY8" fmla="*/ 2760 h 2590148"/>
                <a:gd name="connsiteX9" fmla="*/ 1021419 w 1770514"/>
                <a:gd name="connsiteY9" fmla="*/ 2760 h 2590148"/>
                <a:gd name="connsiteX10" fmla="*/ 1770027 w 1770514"/>
                <a:gd name="connsiteY10" fmla="*/ 828710 h 2590148"/>
                <a:gd name="connsiteX11" fmla="*/ 892317 w 1770514"/>
                <a:gd name="connsiteY11" fmla="*/ 1579552 h 2590148"/>
                <a:gd name="connsiteX12" fmla="*/ 892317 w 1770514"/>
                <a:gd name="connsiteY12" fmla="*/ 1582038 h 2590148"/>
                <a:gd name="connsiteX13" fmla="*/ 582438 w 1770514"/>
                <a:gd name="connsiteY13" fmla="*/ 1582038 h 2590148"/>
                <a:gd name="connsiteX14" fmla="*/ 582438 w 1770514"/>
                <a:gd name="connsiteY14" fmla="*/ 1762056 h 2590148"/>
                <a:gd name="connsiteX15" fmla="*/ 1590550 w 1770514"/>
                <a:gd name="connsiteY15" fmla="*/ 1762056 h 2590148"/>
                <a:gd name="connsiteX16" fmla="*/ 1590550 w 1770514"/>
                <a:gd name="connsiteY16" fmla="*/ 2014084 h 2590148"/>
                <a:gd name="connsiteX17" fmla="*/ 582438 w 1770514"/>
                <a:gd name="connsiteY17" fmla="*/ 2014084 h 2590148"/>
                <a:gd name="connsiteX18" fmla="*/ 582438 w 1770514"/>
                <a:gd name="connsiteY18" fmla="*/ 2590148 h 2590148"/>
                <a:gd name="connsiteX19" fmla="*/ 258402 w 1770514"/>
                <a:gd name="connsiteY19" fmla="*/ 2590148 h 2590148"/>
                <a:gd name="connsiteX20" fmla="*/ 258402 w 1770514"/>
                <a:gd name="connsiteY20" fmla="*/ 2014084 h 2590148"/>
                <a:gd name="connsiteX21" fmla="*/ 0 w 1770514"/>
                <a:gd name="connsiteY21" fmla="*/ 2014084 h 2590148"/>
                <a:gd name="connsiteX22" fmla="*/ 0 w 1770514"/>
                <a:gd name="connsiteY22" fmla="*/ 1762056 h 2590148"/>
                <a:gd name="connsiteX23" fmla="*/ 258402 w 1770514"/>
                <a:gd name="connsiteY23" fmla="*/ 1762056 h 2590148"/>
                <a:gd name="connsiteX24" fmla="*/ 258402 w 1770514"/>
                <a:gd name="connsiteY24" fmla="*/ 1582038 h 2590148"/>
                <a:gd name="connsiteX25" fmla="*/ 24857 w 1770514"/>
                <a:gd name="connsiteY25" fmla="*/ 1582038 h 2590148"/>
                <a:gd name="connsiteX26" fmla="*/ 24857 w 1770514"/>
                <a:gd name="connsiteY26" fmla="*/ 1330010 h 2590148"/>
                <a:gd name="connsiteX27" fmla="*/ 258402 w 1770514"/>
                <a:gd name="connsiteY27" fmla="*/ 1330010 h 2590148"/>
                <a:gd name="connsiteX28" fmla="*/ 258402 w 1770514"/>
                <a:gd name="connsiteY28" fmla="*/ 0 h 2590148"/>
                <a:gd name="connsiteX0" fmla="*/ 582438 w 1770514"/>
                <a:gd name="connsiteY0" fmla="*/ 254788 h 2590148"/>
                <a:gd name="connsiteX1" fmla="*/ 582438 w 1770514"/>
                <a:gd name="connsiteY1" fmla="*/ 1330010 h 2590148"/>
                <a:gd name="connsiteX2" fmla="*/ 865302 w 1770514"/>
                <a:gd name="connsiteY2" fmla="*/ 1330010 h 2590148"/>
                <a:gd name="connsiteX3" fmla="*/ 1410137 w 1770514"/>
                <a:gd name="connsiteY3" fmla="*/ 825425 h 2590148"/>
                <a:gd name="connsiteX4" fmla="*/ 887075 w 1770514"/>
                <a:gd name="connsiteY4" fmla="*/ 254788 h 2590148"/>
                <a:gd name="connsiteX5" fmla="*/ 582438 w 1770514"/>
                <a:gd name="connsiteY5" fmla="*/ 254788 h 2590148"/>
                <a:gd name="connsiteX6" fmla="*/ 258402 w 1770514"/>
                <a:gd name="connsiteY6" fmla="*/ 0 h 2590148"/>
                <a:gd name="connsiteX7" fmla="*/ 582438 w 1770514"/>
                <a:gd name="connsiteY7" fmla="*/ 0 h 2590148"/>
                <a:gd name="connsiteX8" fmla="*/ 582438 w 1770514"/>
                <a:gd name="connsiteY8" fmla="*/ 2760 h 2590148"/>
                <a:gd name="connsiteX9" fmla="*/ 1021419 w 1770514"/>
                <a:gd name="connsiteY9" fmla="*/ 2760 h 2590148"/>
                <a:gd name="connsiteX10" fmla="*/ 1770027 w 1770514"/>
                <a:gd name="connsiteY10" fmla="*/ 828710 h 2590148"/>
                <a:gd name="connsiteX11" fmla="*/ 892317 w 1770514"/>
                <a:gd name="connsiteY11" fmla="*/ 1579552 h 2590148"/>
                <a:gd name="connsiteX12" fmla="*/ 892317 w 1770514"/>
                <a:gd name="connsiteY12" fmla="*/ 1582038 h 2590148"/>
                <a:gd name="connsiteX13" fmla="*/ 582438 w 1770514"/>
                <a:gd name="connsiteY13" fmla="*/ 1582038 h 2590148"/>
                <a:gd name="connsiteX14" fmla="*/ 582438 w 1770514"/>
                <a:gd name="connsiteY14" fmla="*/ 1762056 h 2590148"/>
                <a:gd name="connsiteX15" fmla="*/ 1590550 w 1770514"/>
                <a:gd name="connsiteY15" fmla="*/ 1762056 h 2590148"/>
                <a:gd name="connsiteX16" fmla="*/ 1590550 w 1770514"/>
                <a:gd name="connsiteY16" fmla="*/ 2014084 h 2590148"/>
                <a:gd name="connsiteX17" fmla="*/ 582438 w 1770514"/>
                <a:gd name="connsiteY17" fmla="*/ 2014084 h 2590148"/>
                <a:gd name="connsiteX18" fmla="*/ 582438 w 1770514"/>
                <a:gd name="connsiteY18" fmla="*/ 2590148 h 2590148"/>
                <a:gd name="connsiteX19" fmla="*/ 258402 w 1770514"/>
                <a:gd name="connsiteY19" fmla="*/ 2590148 h 2590148"/>
                <a:gd name="connsiteX20" fmla="*/ 258402 w 1770514"/>
                <a:gd name="connsiteY20" fmla="*/ 2014084 h 2590148"/>
                <a:gd name="connsiteX21" fmla="*/ 0 w 1770514"/>
                <a:gd name="connsiteY21" fmla="*/ 2014084 h 2590148"/>
                <a:gd name="connsiteX22" fmla="*/ 0 w 1770514"/>
                <a:gd name="connsiteY22" fmla="*/ 1762056 h 2590148"/>
                <a:gd name="connsiteX23" fmla="*/ 258402 w 1770514"/>
                <a:gd name="connsiteY23" fmla="*/ 1762056 h 2590148"/>
                <a:gd name="connsiteX24" fmla="*/ 258402 w 1770514"/>
                <a:gd name="connsiteY24" fmla="*/ 1582038 h 2590148"/>
                <a:gd name="connsiteX25" fmla="*/ 24857 w 1770514"/>
                <a:gd name="connsiteY25" fmla="*/ 1582038 h 2590148"/>
                <a:gd name="connsiteX26" fmla="*/ 24857 w 1770514"/>
                <a:gd name="connsiteY26" fmla="*/ 1330010 h 2590148"/>
                <a:gd name="connsiteX27" fmla="*/ 258402 w 1770514"/>
                <a:gd name="connsiteY27" fmla="*/ 1330010 h 2590148"/>
                <a:gd name="connsiteX28" fmla="*/ 258402 w 1770514"/>
                <a:gd name="connsiteY28" fmla="*/ 0 h 2590148"/>
                <a:gd name="connsiteX0" fmla="*/ 582438 w 1770514"/>
                <a:gd name="connsiteY0" fmla="*/ 254788 h 2590148"/>
                <a:gd name="connsiteX1" fmla="*/ 582438 w 1770514"/>
                <a:gd name="connsiteY1" fmla="*/ 1330010 h 2590148"/>
                <a:gd name="connsiteX2" fmla="*/ 865302 w 1770514"/>
                <a:gd name="connsiteY2" fmla="*/ 1330010 h 2590148"/>
                <a:gd name="connsiteX3" fmla="*/ 1410137 w 1770514"/>
                <a:gd name="connsiteY3" fmla="*/ 825425 h 2590148"/>
                <a:gd name="connsiteX4" fmla="*/ 887075 w 1770514"/>
                <a:gd name="connsiteY4" fmla="*/ 254788 h 2590148"/>
                <a:gd name="connsiteX5" fmla="*/ 582438 w 1770514"/>
                <a:gd name="connsiteY5" fmla="*/ 254788 h 2590148"/>
                <a:gd name="connsiteX6" fmla="*/ 258402 w 1770514"/>
                <a:gd name="connsiteY6" fmla="*/ 0 h 2590148"/>
                <a:gd name="connsiteX7" fmla="*/ 582438 w 1770514"/>
                <a:gd name="connsiteY7" fmla="*/ 0 h 2590148"/>
                <a:gd name="connsiteX8" fmla="*/ 582438 w 1770514"/>
                <a:gd name="connsiteY8" fmla="*/ 2760 h 2590148"/>
                <a:gd name="connsiteX9" fmla="*/ 1021419 w 1770514"/>
                <a:gd name="connsiteY9" fmla="*/ 2760 h 2590148"/>
                <a:gd name="connsiteX10" fmla="*/ 1770027 w 1770514"/>
                <a:gd name="connsiteY10" fmla="*/ 828710 h 2590148"/>
                <a:gd name="connsiteX11" fmla="*/ 892317 w 1770514"/>
                <a:gd name="connsiteY11" fmla="*/ 1579552 h 2590148"/>
                <a:gd name="connsiteX12" fmla="*/ 582438 w 1770514"/>
                <a:gd name="connsiteY12" fmla="*/ 1582038 h 2590148"/>
                <a:gd name="connsiteX13" fmla="*/ 582438 w 1770514"/>
                <a:gd name="connsiteY13" fmla="*/ 1762056 h 2590148"/>
                <a:gd name="connsiteX14" fmla="*/ 1590550 w 1770514"/>
                <a:gd name="connsiteY14" fmla="*/ 1762056 h 2590148"/>
                <a:gd name="connsiteX15" fmla="*/ 1590550 w 1770514"/>
                <a:gd name="connsiteY15" fmla="*/ 2014084 h 2590148"/>
                <a:gd name="connsiteX16" fmla="*/ 582438 w 1770514"/>
                <a:gd name="connsiteY16" fmla="*/ 2014084 h 2590148"/>
                <a:gd name="connsiteX17" fmla="*/ 582438 w 1770514"/>
                <a:gd name="connsiteY17" fmla="*/ 2590148 h 2590148"/>
                <a:gd name="connsiteX18" fmla="*/ 258402 w 1770514"/>
                <a:gd name="connsiteY18" fmla="*/ 2590148 h 2590148"/>
                <a:gd name="connsiteX19" fmla="*/ 258402 w 1770514"/>
                <a:gd name="connsiteY19" fmla="*/ 2014084 h 2590148"/>
                <a:gd name="connsiteX20" fmla="*/ 0 w 1770514"/>
                <a:gd name="connsiteY20" fmla="*/ 2014084 h 2590148"/>
                <a:gd name="connsiteX21" fmla="*/ 0 w 1770514"/>
                <a:gd name="connsiteY21" fmla="*/ 1762056 h 2590148"/>
                <a:gd name="connsiteX22" fmla="*/ 258402 w 1770514"/>
                <a:gd name="connsiteY22" fmla="*/ 1762056 h 2590148"/>
                <a:gd name="connsiteX23" fmla="*/ 258402 w 1770514"/>
                <a:gd name="connsiteY23" fmla="*/ 1582038 h 2590148"/>
                <a:gd name="connsiteX24" fmla="*/ 24857 w 1770514"/>
                <a:gd name="connsiteY24" fmla="*/ 1582038 h 2590148"/>
                <a:gd name="connsiteX25" fmla="*/ 24857 w 1770514"/>
                <a:gd name="connsiteY25" fmla="*/ 1330010 h 2590148"/>
                <a:gd name="connsiteX26" fmla="*/ 258402 w 1770514"/>
                <a:gd name="connsiteY26" fmla="*/ 1330010 h 2590148"/>
                <a:gd name="connsiteX27" fmla="*/ 258402 w 1770514"/>
                <a:gd name="connsiteY27" fmla="*/ 0 h 25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70514" h="2590148">
                  <a:moveTo>
                    <a:pt x="582438" y="254788"/>
                  </a:moveTo>
                  <a:lnTo>
                    <a:pt x="582438" y="1330010"/>
                  </a:lnTo>
                  <a:lnTo>
                    <a:pt x="865302" y="1330010"/>
                  </a:lnTo>
                  <a:cubicBezTo>
                    <a:pt x="1373866" y="1278773"/>
                    <a:pt x="1403108" y="970636"/>
                    <a:pt x="1410137" y="825425"/>
                  </a:cubicBezTo>
                  <a:cubicBezTo>
                    <a:pt x="1417166" y="680214"/>
                    <a:pt x="1394976" y="260847"/>
                    <a:pt x="887075" y="254788"/>
                  </a:cubicBezTo>
                  <a:lnTo>
                    <a:pt x="582438" y="254788"/>
                  </a:lnTo>
                  <a:close/>
                  <a:moveTo>
                    <a:pt x="258402" y="0"/>
                  </a:moveTo>
                  <a:lnTo>
                    <a:pt x="582438" y="0"/>
                  </a:lnTo>
                  <a:lnTo>
                    <a:pt x="582438" y="2760"/>
                  </a:lnTo>
                  <a:lnTo>
                    <a:pt x="1021419" y="2760"/>
                  </a:lnTo>
                  <a:cubicBezTo>
                    <a:pt x="1621830" y="45046"/>
                    <a:pt x="1780601" y="470216"/>
                    <a:pt x="1770027" y="828710"/>
                  </a:cubicBezTo>
                  <a:cubicBezTo>
                    <a:pt x="1755616" y="1317281"/>
                    <a:pt x="1335943" y="1585086"/>
                    <a:pt x="892317" y="1579552"/>
                  </a:cubicBezTo>
                  <a:lnTo>
                    <a:pt x="582438" y="1582038"/>
                  </a:lnTo>
                  <a:lnTo>
                    <a:pt x="582438" y="1762056"/>
                  </a:lnTo>
                  <a:lnTo>
                    <a:pt x="1590550" y="1762056"/>
                  </a:lnTo>
                  <a:lnTo>
                    <a:pt x="1590550" y="2014084"/>
                  </a:lnTo>
                  <a:lnTo>
                    <a:pt x="582438" y="2014084"/>
                  </a:lnTo>
                  <a:lnTo>
                    <a:pt x="582438" y="2590148"/>
                  </a:lnTo>
                  <a:lnTo>
                    <a:pt x="258402" y="2590148"/>
                  </a:lnTo>
                  <a:lnTo>
                    <a:pt x="258402" y="2014084"/>
                  </a:lnTo>
                  <a:lnTo>
                    <a:pt x="0" y="2014084"/>
                  </a:lnTo>
                  <a:lnTo>
                    <a:pt x="0" y="1762056"/>
                  </a:lnTo>
                  <a:lnTo>
                    <a:pt x="258402" y="1762056"/>
                  </a:lnTo>
                  <a:lnTo>
                    <a:pt x="258402" y="1582038"/>
                  </a:lnTo>
                  <a:lnTo>
                    <a:pt x="24857" y="1582038"/>
                  </a:lnTo>
                  <a:lnTo>
                    <a:pt x="24857" y="1330010"/>
                  </a:lnTo>
                  <a:lnTo>
                    <a:pt x="258402" y="1330010"/>
                  </a:lnTo>
                  <a:lnTo>
                    <a:pt x="258402" y="0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577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Стрелка вправо 79"/>
            <p:cNvSpPr/>
            <p:nvPr/>
          </p:nvSpPr>
          <p:spPr>
            <a:xfrm>
              <a:off x="8296769" y="4694118"/>
              <a:ext cx="414844" cy="254120"/>
            </a:xfrm>
            <a:prstGeom prst="rightArrow">
              <a:avLst/>
            </a:prstGeom>
            <a:solidFill>
              <a:srgbClr val="00B0F0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577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139384" y="4219090"/>
            <a:ext cx="894548" cy="571859"/>
            <a:chOff x="5038621" y="3854952"/>
            <a:chExt cx="894548" cy="571859"/>
          </a:xfrm>
        </p:grpSpPr>
        <p:sp>
          <p:nvSpPr>
            <p:cNvPr id="82" name="Овал 12"/>
            <p:cNvSpPr/>
            <p:nvPr/>
          </p:nvSpPr>
          <p:spPr>
            <a:xfrm flipH="1">
              <a:off x="5038621" y="3854952"/>
              <a:ext cx="894548" cy="571859"/>
            </a:xfrm>
            <a:custGeom>
              <a:avLst/>
              <a:gdLst/>
              <a:ahLst/>
              <a:cxnLst/>
              <a:rect l="l" t="t" r="r" b="b"/>
              <a:pathLst>
                <a:path w="1008957" h="688680">
                  <a:moveTo>
                    <a:pt x="580704" y="0"/>
                  </a:moveTo>
                  <a:cubicBezTo>
                    <a:pt x="652143" y="0"/>
                    <a:pt x="713440" y="43419"/>
                    <a:pt x="739634" y="105313"/>
                  </a:cubicBezTo>
                  <a:cubicBezTo>
                    <a:pt x="746162" y="101719"/>
                    <a:pt x="753311" y="101078"/>
                    <a:pt x="760610" y="101078"/>
                  </a:cubicBezTo>
                  <a:cubicBezTo>
                    <a:pt x="827983" y="101078"/>
                    <a:pt x="882600" y="155695"/>
                    <a:pt x="882600" y="223068"/>
                  </a:cubicBezTo>
                  <a:lnTo>
                    <a:pt x="873782" y="266746"/>
                  </a:lnTo>
                  <a:cubicBezTo>
                    <a:pt x="950039" y="273177"/>
                    <a:pt x="1008957" y="337785"/>
                    <a:pt x="1008957" y="416153"/>
                  </a:cubicBezTo>
                  <a:cubicBezTo>
                    <a:pt x="1008957" y="500656"/>
                    <a:pt x="940453" y="569160"/>
                    <a:pt x="855950" y="569160"/>
                  </a:cubicBezTo>
                  <a:cubicBezTo>
                    <a:pt x="827782" y="569160"/>
                    <a:pt x="801391" y="561548"/>
                    <a:pt x="780002" y="546085"/>
                  </a:cubicBezTo>
                  <a:cubicBezTo>
                    <a:pt x="742355" y="630280"/>
                    <a:pt x="657760" y="688680"/>
                    <a:pt x="559525" y="688680"/>
                  </a:cubicBezTo>
                  <a:cubicBezTo>
                    <a:pt x="465436" y="688680"/>
                    <a:pt x="383861" y="635106"/>
                    <a:pt x="344596" y="556307"/>
                  </a:cubicBezTo>
                  <a:cubicBezTo>
                    <a:pt x="309619" y="595158"/>
                    <a:pt x="258580" y="618291"/>
                    <a:pt x="202138" y="618291"/>
                  </a:cubicBezTo>
                  <a:cubicBezTo>
                    <a:pt x="90500" y="618291"/>
                    <a:pt x="0" y="527791"/>
                    <a:pt x="0" y="416153"/>
                  </a:cubicBezTo>
                  <a:cubicBezTo>
                    <a:pt x="0" y="305317"/>
                    <a:pt x="89205" y="215316"/>
                    <a:pt x="199738" y="214257"/>
                  </a:cubicBezTo>
                  <a:cubicBezTo>
                    <a:pt x="225838" y="152205"/>
                    <a:pt x="287211" y="108657"/>
                    <a:pt x="358755" y="108657"/>
                  </a:cubicBezTo>
                  <a:lnTo>
                    <a:pt x="418630" y="120745"/>
                  </a:lnTo>
                  <a:cubicBezTo>
                    <a:pt x="438535" y="50405"/>
                    <a:pt x="503733" y="0"/>
                    <a:pt x="580704" y="0"/>
                  </a:cubicBezTo>
                  <a:close/>
                </a:path>
              </a:pathLst>
            </a:custGeom>
            <a:solidFill>
              <a:srgbClr val="00B0F0"/>
            </a:solidFill>
            <a:ln w="1079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577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3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9" r="23359"/>
            <a:stretch/>
          </p:blipFill>
          <p:spPr bwMode="auto">
            <a:xfrm>
              <a:off x="5257934" y="3990624"/>
              <a:ext cx="358512" cy="358512"/>
            </a:xfrm>
            <a:prstGeom prst="ellipse">
              <a:avLst/>
            </a:prstGeom>
            <a:noFill/>
            <a:ln w="9525">
              <a:solidFill>
                <a:srgbClr val="FFFFFF">
                  <a:lumMod val="95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4" name="TextBox 83"/>
          <p:cNvSpPr txBox="1"/>
          <p:nvPr/>
        </p:nvSpPr>
        <p:spPr>
          <a:xfrm>
            <a:off x="0" y="1404570"/>
            <a:ext cx="4753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2000" dirty="0">
                <a:solidFill>
                  <a:srgbClr val="363636"/>
                </a:solidFill>
                <a:latin typeface="Calibri"/>
              </a:rPr>
              <a:t>Совместное предприятие </a:t>
            </a:r>
            <a:endParaRPr lang="ru-RU" sz="2000" dirty="0" smtClean="0">
              <a:solidFill>
                <a:srgbClr val="363636"/>
              </a:solidFill>
              <a:latin typeface="Calibri"/>
            </a:endParaRPr>
          </a:p>
          <a:p>
            <a:pPr algn="ctr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2000" dirty="0" smtClean="0">
                <a:solidFill>
                  <a:srgbClr val="363636"/>
                </a:solidFill>
                <a:latin typeface="Calibri"/>
              </a:rPr>
              <a:t>ПАО </a:t>
            </a:r>
            <a:r>
              <a:rPr lang="ru-RU" sz="2000" dirty="0">
                <a:solidFill>
                  <a:srgbClr val="363636"/>
                </a:solidFill>
                <a:latin typeface="Calibri"/>
              </a:rPr>
              <a:t>«ИНТЕР РАО» И </a:t>
            </a:r>
            <a:r>
              <a:rPr lang="ru-RU" sz="2000" dirty="0" smtClean="0">
                <a:solidFill>
                  <a:srgbClr val="363636"/>
                </a:solidFill>
                <a:latin typeface="Calibri"/>
              </a:rPr>
              <a:t>ПАО «РОСТЕЛЕКОМ»</a:t>
            </a:r>
            <a:endParaRPr lang="ru-RU" sz="1600" b="1" dirty="0">
              <a:solidFill>
                <a:srgbClr val="6C6C6C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278" y="5006880"/>
            <a:ext cx="4848311" cy="181181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9893D"/>
              </a:buClr>
              <a:buSzPct val="100000"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Предприятие создано для развития Системы ЦОД и перевода существующих и перспективных ИС ОГВ, государственных корпораций и компаний с государственным участием на единую с электронным правительством инфраструктуру</a:t>
            </a:r>
          </a:p>
        </p:txBody>
      </p:sp>
      <p:pic>
        <p:nvPicPr>
          <p:cNvPr id="19" name="Picture 2" descr="&amp;Kcy;&amp;acy;&amp;rcy;&amp;t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8" y="2474013"/>
            <a:ext cx="3838731" cy="21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56944" y="942905"/>
            <a:ext cx="423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sz="2400" b="1" dirty="0">
                <a:solidFill>
                  <a:srgbClr val="00B0F0"/>
                </a:solidFill>
                <a:latin typeface="Calibri"/>
                <a:cs typeface="Arial" panose="020B0604020202020204" pitchFamily="34" charset="0"/>
              </a:rPr>
              <a:t>Концепция Системы ЦОД: </a:t>
            </a:r>
          </a:p>
        </p:txBody>
      </p:sp>
    </p:spTree>
    <p:extLst>
      <p:ext uri="{BB962C8B-B14F-4D97-AF65-F5344CB8AC3E}">
        <p14:creationId xmlns:p14="http://schemas.microsoft.com/office/powerpoint/2010/main" val="19498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538" y="6211669"/>
            <a:ext cx="9907595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dirty="0">
                <a:solidFill>
                  <a:srgbClr val="363636"/>
                </a:solidFill>
                <a:latin typeface="Calibri"/>
              </a:rPr>
              <a:t>Создание и эксплуатация национальной Системы ЦОД обеспечивается без привлечения бюджетного финансирования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Основные принципы системы </a:t>
            </a:r>
            <a:r>
              <a:rPr lang="ru-RU" dirty="0" err="1" smtClean="0"/>
              <a:t>цод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68496" y="2943732"/>
            <a:ext cx="2955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dirty="0">
                <a:solidFill>
                  <a:srgbClr val="363636"/>
                </a:solidFill>
                <a:latin typeface="Calibri"/>
              </a:rPr>
              <a:t>должна обеспечить значительную экономию в капитальные затраты строительства ЦОД и эксплуатационные </a:t>
            </a:r>
            <a:r>
              <a:rPr lang="ru-RU" dirty="0" smtClean="0">
                <a:solidFill>
                  <a:srgbClr val="363636"/>
                </a:solidFill>
                <a:latin typeface="Calibri"/>
              </a:rPr>
              <a:t>расходы</a:t>
            </a:r>
            <a:endParaRPr lang="ru-RU" dirty="0">
              <a:solidFill>
                <a:srgbClr val="363636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3539" y="2919934"/>
            <a:ext cx="2897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en-US" dirty="0" err="1">
                <a:solidFill>
                  <a:srgbClr val="363636"/>
                </a:solidFill>
                <a:latin typeface="Calibri"/>
              </a:rPr>
              <a:t>перейти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от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модели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создания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собственных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ЦОД (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серверных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) и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пользования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услугами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сторонних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ЦОД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на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рыночных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условиях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363636"/>
                </a:solidFill>
                <a:latin typeface="Calibri"/>
              </a:rPr>
              <a:t>к </a:t>
            </a:r>
            <a:endParaRPr lang="ru-RU" dirty="0">
              <a:solidFill>
                <a:srgbClr val="363636"/>
              </a:solidFill>
              <a:latin typeface="Calibri"/>
            </a:endParaRPr>
          </a:p>
          <a:p>
            <a:pPr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en-US" dirty="0" err="1">
                <a:solidFill>
                  <a:srgbClr val="363636"/>
                </a:solidFill>
                <a:latin typeface="Calibri"/>
              </a:rPr>
              <a:t>модели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аренды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необходимых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мощностей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и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сервисов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в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Системе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ЦОД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по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фиксированным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тарифам</a:t>
            </a:r>
            <a:endParaRPr lang="ru-RU" dirty="0">
              <a:solidFill>
                <a:srgbClr val="363636"/>
              </a:solidFill>
              <a:latin typeface="Calibri"/>
            </a:endParaRPr>
          </a:p>
          <a:p>
            <a:pPr defTabSz="957720">
              <a:spcAft>
                <a:spcPts val="600"/>
              </a:spcAft>
              <a:buClr>
                <a:srgbClr val="F9893D"/>
              </a:buClr>
              <a:buSzPct val="100000"/>
            </a:pPr>
            <a:endParaRPr lang="ru-RU" sz="1400" dirty="0">
              <a:solidFill>
                <a:srgbClr val="6C6C6C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0613" y="2919934"/>
            <a:ext cx="315432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dirty="0">
                <a:solidFill>
                  <a:srgbClr val="363636"/>
                </a:solidFill>
                <a:latin typeface="Calibri"/>
              </a:rPr>
              <a:t>должны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обеспечи</a:t>
            </a:r>
            <a:r>
              <a:rPr lang="ru-RU" dirty="0" err="1">
                <a:solidFill>
                  <a:srgbClr val="363636"/>
                </a:solidFill>
                <a:latin typeface="Calibri"/>
              </a:rPr>
              <a:t>ть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значительное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сокращение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бюджетного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финансирования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на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создание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,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модернизацию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и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эксплуатацию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государственных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информационных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систем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, 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поддержку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информационных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систем</a:t>
            </a:r>
            <a:r>
              <a:rPr lang="en-US" dirty="0">
                <a:solidFill>
                  <a:srgbClr val="363636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/>
              </a:rPr>
              <a:t>ведомств</a:t>
            </a:r>
            <a:endParaRPr lang="ru-RU" dirty="0">
              <a:solidFill>
                <a:srgbClr val="363636"/>
              </a:solidFill>
              <a:latin typeface="Calibri"/>
            </a:endParaRPr>
          </a:p>
          <a:p>
            <a:pPr defTabSz="957720">
              <a:spcAft>
                <a:spcPts val="600"/>
              </a:spcAft>
              <a:buClr>
                <a:srgbClr val="F9893D"/>
              </a:buClr>
              <a:buSzPct val="100000"/>
            </a:pPr>
            <a:endParaRPr lang="ru-RU" sz="1400" dirty="0">
              <a:solidFill>
                <a:srgbClr val="6C6C6C"/>
              </a:solidFill>
              <a:cs typeface="Arial" panose="020B0604020202020204" pitchFamily="34" charset="0"/>
            </a:endParaRPr>
          </a:p>
        </p:txBody>
      </p:sp>
      <p:sp>
        <p:nvSpPr>
          <p:cNvPr id="40" name="Арка 63"/>
          <p:cNvSpPr>
            <a:spLocks noChangeAspect="1"/>
          </p:cNvSpPr>
          <p:nvPr/>
        </p:nvSpPr>
        <p:spPr>
          <a:xfrm>
            <a:off x="1473717" y="1452848"/>
            <a:ext cx="374742" cy="548224"/>
          </a:xfrm>
          <a:custGeom>
            <a:avLst/>
            <a:gdLst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892317 w 1770514"/>
              <a:gd name="connsiteY12" fmla="*/ 1582038 h 2590148"/>
              <a:gd name="connsiteX13" fmla="*/ 582438 w 1770514"/>
              <a:gd name="connsiteY13" fmla="*/ 1582038 h 2590148"/>
              <a:gd name="connsiteX14" fmla="*/ 582438 w 1770514"/>
              <a:gd name="connsiteY14" fmla="*/ 1762056 h 2590148"/>
              <a:gd name="connsiteX15" fmla="*/ 1590550 w 1770514"/>
              <a:gd name="connsiteY15" fmla="*/ 1762056 h 2590148"/>
              <a:gd name="connsiteX16" fmla="*/ 1590550 w 1770514"/>
              <a:gd name="connsiteY16" fmla="*/ 2014084 h 2590148"/>
              <a:gd name="connsiteX17" fmla="*/ 582438 w 1770514"/>
              <a:gd name="connsiteY17" fmla="*/ 2014084 h 2590148"/>
              <a:gd name="connsiteX18" fmla="*/ 582438 w 1770514"/>
              <a:gd name="connsiteY18" fmla="*/ 2590148 h 2590148"/>
              <a:gd name="connsiteX19" fmla="*/ 258402 w 1770514"/>
              <a:gd name="connsiteY19" fmla="*/ 2590148 h 2590148"/>
              <a:gd name="connsiteX20" fmla="*/ 258402 w 1770514"/>
              <a:gd name="connsiteY20" fmla="*/ 2014084 h 2590148"/>
              <a:gd name="connsiteX21" fmla="*/ 0 w 1770514"/>
              <a:gd name="connsiteY21" fmla="*/ 2014084 h 2590148"/>
              <a:gd name="connsiteX22" fmla="*/ 0 w 1770514"/>
              <a:gd name="connsiteY22" fmla="*/ 1762056 h 2590148"/>
              <a:gd name="connsiteX23" fmla="*/ 258402 w 1770514"/>
              <a:gd name="connsiteY23" fmla="*/ 1762056 h 2590148"/>
              <a:gd name="connsiteX24" fmla="*/ 258402 w 1770514"/>
              <a:gd name="connsiteY24" fmla="*/ 1582038 h 2590148"/>
              <a:gd name="connsiteX25" fmla="*/ 24857 w 1770514"/>
              <a:gd name="connsiteY25" fmla="*/ 1582038 h 2590148"/>
              <a:gd name="connsiteX26" fmla="*/ 24857 w 1770514"/>
              <a:gd name="connsiteY26" fmla="*/ 1330010 h 2590148"/>
              <a:gd name="connsiteX27" fmla="*/ 258402 w 1770514"/>
              <a:gd name="connsiteY27" fmla="*/ 1330010 h 2590148"/>
              <a:gd name="connsiteX28" fmla="*/ 258402 w 1770514"/>
              <a:gd name="connsiteY28" fmla="*/ 0 h 2590148"/>
              <a:gd name="connsiteX0" fmla="*/ 582438 w 1770514"/>
              <a:gd name="connsiteY0" fmla="*/ 254788 h 2590148"/>
              <a:gd name="connsiteX1" fmla="*/ 582438 w 1770514"/>
              <a:gd name="connsiteY1" fmla="*/ 1330010 h 2590148"/>
              <a:gd name="connsiteX2" fmla="*/ 865302 w 1770514"/>
              <a:gd name="connsiteY2" fmla="*/ 1330010 h 2590148"/>
              <a:gd name="connsiteX3" fmla="*/ 1410137 w 1770514"/>
              <a:gd name="connsiteY3" fmla="*/ 825425 h 2590148"/>
              <a:gd name="connsiteX4" fmla="*/ 887075 w 1770514"/>
              <a:gd name="connsiteY4" fmla="*/ 254788 h 2590148"/>
              <a:gd name="connsiteX5" fmla="*/ 582438 w 1770514"/>
              <a:gd name="connsiteY5" fmla="*/ 254788 h 2590148"/>
              <a:gd name="connsiteX6" fmla="*/ 258402 w 1770514"/>
              <a:gd name="connsiteY6" fmla="*/ 0 h 2590148"/>
              <a:gd name="connsiteX7" fmla="*/ 582438 w 1770514"/>
              <a:gd name="connsiteY7" fmla="*/ 0 h 2590148"/>
              <a:gd name="connsiteX8" fmla="*/ 582438 w 1770514"/>
              <a:gd name="connsiteY8" fmla="*/ 2760 h 2590148"/>
              <a:gd name="connsiteX9" fmla="*/ 1021419 w 1770514"/>
              <a:gd name="connsiteY9" fmla="*/ 2760 h 2590148"/>
              <a:gd name="connsiteX10" fmla="*/ 1770027 w 1770514"/>
              <a:gd name="connsiteY10" fmla="*/ 828710 h 2590148"/>
              <a:gd name="connsiteX11" fmla="*/ 892317 w 1770514"/>
              <a:gd name="connsiteY11" fmla="*/ 1579552 h 2590148"/>
              <a:gd name="connsiteX12" fmla="*/ 582438 w 1770514"/>
              <a:gd name="connsiteY12" fmla="*/ 1582038 h 2590148"/>
              <a:gd name="connsiteX13" fmla="*/ 582438 w 1770514"/>
              <a:gd name="connsiteY13" fmla="*/ 1762056 h 2590148"/>
              <a:gd name="connsiteX14" fmla="*/ 1590550 w 1770514"/>
              <a:gd name="connsiteY14" fmla="*/ 1762056 h 2590148"/>
              <a:gd name="connsiteX15" fmla="*/ 1590550 w 1770514"/>
              <a:gd name="connsiteY15" fmla="*/ 2014084 h 2590148"/>
              <a:gd name="connsiteX16" fmla="*/ 582438 w 1770514"/>
              <a:gd name="connsiteY16" fmla="*/ 2014084 h 2590148"/>
              <a:gd name="connsiteX17" fmla="*/ 582438 w 1770514"/>
              <a:gd name="connsiteY17" fmla="*/ 2590148 h 2590148"/>
              <a:gd name="connsiteX18" fmla="*/ 258402 w 1770514"/>
              <a:gd name="connsiteY18" fmla="*/ 2590148 h 2590148"/>
              <a:gd name="connsiteX19" fmla="*/ 258402 w 1770514"/>
              <a:gd name="connsiteY19" fmla="*/ 2014084 h 2590148"/>
              <a:gd name="connsiteX20" fmla="*/ 0 w 1770514"/>
              <a:gd name="connsiteY20" fmla="*/ 2014084 h 2590148"/>
              <a:gd name="connsiteX21" fmla="*/ 0 w 1770514"/>
              <a:gd name="connsiteY21" fmla="*/ 1762056 h 2590148"/>
              <a:gd name="connsiteX22" fmla="*/ 258402 w 1770514"/>
              <a:gd name="connsiteY22" fmla="*/ 1762056 h 2590148"/>
              <a:gd name="connsiteX23" fmla="*/ 258402 w 1770514"/>
              <a:gd name="connsiteY23" fmla="*/ 1582038 h 2590148"/>
              <a:gd name="connsiteX24" fmla="*/ 24857 w 1770514"/>
              <a:gd name="connsiteY24" fmla="*/ 1582038 h 2590148"/>
              <a:gd name="connsiteX25" fmla="*/ 24857 w 1770514"/>
              <a:gd name="connsiteY25" fmla="*/ 1330010 h 2590148"/>
              <a:gd name="connsiteX26" fmla="*/ 258402 w 1770514"/>
              <a:gd name="connsiteY26" fmla="*/ 1330010 h 2590148"/>
              <a:gd name="connsiteX27" fmla="*/ 258402 w 1770514"/>
              <a:gd name="connsiteY27" fmla="*/ 0 h 25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0514" h="2590148">
                <a:moveTo>
                  <a:pt x="582438" y="254788"/>
                </a:moveTo>
                <a:lnTo>
                  <a:pt x="582438" y="1330010"/>
                </a:lnTo>
                <a:lnTo>
                  <a:pt x="865302" y="1330010"/>
                </a:lnTo>
                <a:cubicBezTo>
                  <a:pt x="1373866" y="1278773"/>
                  <a:pt x="1403108" y="970636"/>
                  <a:pt x="1410137" y="825425"/>
                </a:cubicBezTo>
                <a:cubicBezTo>
                  <a:pt x="1417166" y="680214"/>
                  <a:pt x="1394976" y="260847"/>
                  <a:pt x="887075" y="254788"/>
                </a:cubicBezTo>
                <a:lnTo>
                  <a:pt x="582438" y="254788"/>
                </a:lnTo>
                <a:close/>
                <a:moveTo>
                  <a:pt x="258402" y="0"/>
                </a:moveTo>
                <a:lnTo>
                  <a:pt x="582438" y="0"/>
                </a:lnTo>
                <a:lnTo>
                  <a:pt x="582438" y="2760"/>
                </a:lnTo>
                <a:lnTo>
                  <a:pt x="1021419" y="2760"/>
                </a:lnTo>
                <a:cubicBezTo>
                  <a:pt x="1621830" y="45046"/>
                  <a:pt x="1780601" y="470216"/>
                  <a:pt x="1770027" y="828710"/>
                </a:cubicBezTo>
                <a:cubicBezTo>
                  <a:pt x="1755616" y="1317281"/>
                  <a:pt x="1335943" y="1585086"/>
                  <a:pt x="892317" y="1579552"/>
                </a:cubicBezTo>
                <a:lnTo>
                  <a:pt x="582438" y="1582038"/>
                </a:lnTo>
                <a:lnTo>
                  <a:pt x="582438" y="1762056"/>
                </a:lnTo>
                <a:lnTo>
                  <a:pt x="1590550" y="1762056"/>
                </a:lnTo>
                <a:lnTo>
                  <a:pt x="1590550" y="2014084"/>
                </a:lnTo>
                <a:lnTo>
                  <a:pt x="582438" y="2014084"/>
                </a:lnTo>
                <a:lnTo>
                  <a:pt x="582438" y="2590148"/>
                </a:lnTo>
                <a:lnTo>
                  <a:pt x="258402" y="2590148"/>
                </a:lnTo>
                <a:lnTo>
                  <a:pt x="258402" y="2014084"/>
                </a:lnTo>
                <a:lnTo>
                  <a:pt x="0" y="2014084"/>
                </a:lnTo>
                <a:lnTo>
                  <a:pt x="0" y="1762056"/>
                </a:lnTo>
                <a:lnTo>
                  <a:pt x="258402" y="1762056"/>
                </a:lnTo>
                <a:lnTo>
                  <a:pt x="258402" y="1582038"/>
                </a:lnTo>
                <a:lnTo>
                  <a:pt x="24857" y="1582038"/>
                </a:lnTo>
                <a:lnTo>
                  <a:pt x="24857" y="1330010"/>
                </a:lnTo>
                <a:lnTo>
                  <a:pt x="258402" y="1330010"/>
                </a:lnTo>
                <a:lnTo>
                  <a:pt x="258402" y="0"/>
                </a:lnTo>
                <a:close/>
              </a:path>
            </a:pathLst>
          </a:custGeom>
          <a:solidFill>
            <a:srgbClr val="46555C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smtClean="0">
              <a:ln>
                <a:noFill/>
              </a:ln>
              <a:solidFill>
                <a:srgbClr val="3C4B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Скругленный прямоугольник 44"/>
          <p:cNvSpPr/>
          <p:nvPr/>
        </p:nvSpPr>
        <p:spPr>
          <a:xfrm rot="5400000" flipH="1">
            <a:off x="1181382" y="1586552"/>
            <a:ext cx="495177" cy="395894"/>
          </a:xfrm>
          <a:custGeom>
            <a:avLst/>
            <a:gdLst/>
            <a:ahLst/>
            <a:cxnLst/>
            <a:rect l="l" t="t" r="r" b="b"/>
            <a:pathLst>
              <a:path w="2117069" h="1692597">
                <a:moveTo>
                  <a:pt x="297106" y="595216"/>
                </a:moveTo>
                <a:lnTo>
                  <a:pt x="297106" y="322869"/>
                </a:lnTo>
                <a:cubicBezTo>
                  <a:pt x="297106" y="241527"/>
                  <a:pt x="231165" y="175586"/>
                  <a:pt x="149823" y="175586"/>
                </a:cubicBezTo>
                <a:cubicBezTo>
                  <a:pt x="68481" y="175586"/>
                  <a:pt x="2540" y="241527"/>
                  <a:pt x="2540" y="322869"/>
                </a:cubicBezTo>
                <a:lnTo>
                  <a:pt x="2540" y="595216"/>
                </a:lnTo>
                <a:cubicBezTo>
                  <a:pt x="2540" y="676558"/>
                  <a:pt x="68481" y="742499"/>
                  <a:pt x="149823" y="742499"/>
                </a:cubicBezTo>
                <a:cubicBezTo>
                  <a:pt x="231165" y="742499"/>
                  <a:pt x="297106" y="676558"/>
                  <a:pt x="297106" y="595216"/>
                </a:cubicBezTo>
                <a:close/>
                <a:moveTo>
                  <a:pt x="604698" y="747567"/>
                </a:moveTo>
                <a:lnTo>
                  <a:pt x="604698" y="192689"/>
                </a:lnTo>
                <a:cubicBezTo>
                  <a:pt x="604698" y="119113"/>
                  <a:pt x="545052" y="59467"/>
                  <a:pt x="471476" y="59467"/>
                </a:cubicBezTo>
                <a:cubicBezTo>
                  <a:pt x="397900" y="59467"/>
                  <a:pt x="338254" y="119113"/>
                  <a:pt x="338254" y="192689"/>
                </a:cubicBezTo>
                <a:lnTo>
                  <a:pt x="338254" y="747567"/>
                </a:lnTo>
                <a:cubicBezTo>
                  <a:pt x="338254" y="821143"/>
                  <a:pt x="397900" y="880789"/>
                  <a:pt x="471476" y="880789"/>
                </a:cubicBezTo>
                <a:cubicBezTo>
                  <a:pt x="545052" y="880789"/>
                  <a:pt x="604698" y="821143"/>
                  <a:pt x="604698" y="747567"/>
                </a:cubicBezTo>
                <a:close/>
                <a:moveTo>
                  <a:pt x="934686" y="747567"/>
                </a:moveTo>
                <a:lnTo>
                  <a:pt x="934686" y="133222"/>
                </a:lnTo>
                <a:cubicBezTo>
                  <a:pt x="934686" y="59646"/>
                  <a:pt x="875040" y="0"/>
                  <a:pt x="801464" y="0"/>
                </a:cubicBezTo>
                <a:cubicBezTo>
                  <a:pt x="727888" y="0"/>
                  <a:pt x="668242" y="59646"/>
                  <a:pt x="668242" y="133222"/>
                </a:cubicBezTo>
                <a:lnTo>
                  <a:pt x="668242" y="747567"/>
                </a:lnTo>
                <a:cubicBezTo>
                  <a:pt x="668242" y="821143"/>
                  <a:pt x="727888" y="880789"/>
                  <a:pt x="801464" y="880789"/>
                </a:cubicBezTo>
                <a:cubicBezTo>
                  <a:pt x="875040" y="880789"/>
                  <a:pt x="934686" y="821143"/>
                  <a:pt x="934686" y="747567"/>
                </a:cubicBezTo>
                <a:close/>
                <a:moveTo>
                  <a:pt x="1263623" y="648395"/>
                </a:moveTo>
                <a:lnTo>
                  <a:pt x="1263623" y="255897"/>
                </a:lnTo>
                <a:cubicBezTo>
                  <a:pt x="1263623" y="187615"/>
                  <a:pt x="1208270" y="132262"/>
                  <a:pt x="1139988" y="132262"/>
                </a:cubicBezTo>
                <a:lnTo>
                  <a:pt x="1120814" y="132262"/>
                </a:lnTo>
                <a:cubicBezTo>
                  <a:pt x="1052532" y="132262"/>
                  <a:pt x="997179" y="187615"/>
                  <a:pt x="997179" y="255897"/>
                </a:cubicBezTo>
                <a:lnTo>
                  <a:pt x="997179" y="648395"/>
                </a:lnTo>
                <a:cubicBezTo>
                  <a:pt x="997179" y="716677"/>
                  <a:pt x="1052532" y="772030"/>
                  <a:pt x="1120814" y="772030"/>
                </a:cubicBezTo>
                <a:lnTo>
                  <a:pt x="1139988" y="772030"/>
                </a:lnTo>
                <a:cubicBezTo>
                  <a:pt x="1208270" y="772030"/>
                  <a:pt x="1263623" y="716677"/>
                  <a:pt x="1263623" y="648395"/>
                </a:cubicBezTo>
                <a:close/>
                <a:moveTo>
                  <a:pt x="2116936" y="955370"/>
                </a:moveTo>
                <a:cubicBezTo>
                  <a:pt x="2120951" y="851212"/>
                  <a:pt x="2034404" y="776257"/>
                  <a:pt x="1897773" y="763457"/>
                </a:cubicBezTo>
                <a:cubicBezTo>
                  <a:pt x="1678330" y="759509"/>
                  <a:pt x="1358855" y="867133"/>
                  <a:pt x="1281762" y="832407"/>
                </a:cubicBezTo>
                <a:cubicBezTo>
                  <a:pt x="1265810" y="816856"/>
                  <a:pt x="1256062" y="799672"/>
                  <a:pt x="1251005" y="781390"/>
                </a:cubicBezTo>
                <a:cubicBezTo>
                  <a:pt x="1223761" y="810317"/>
                  <a:pt x="1185041" y="828093"/>
                  <a:pt x="1142169" y="828093"/>
                </a:cubicBezTo>
                <a:lnTo>
                  <a:pt x="1118633" y="828093"/>
                </a:lnTo>
                <a:cubicBezTo>
                  <a:pt x="1034812" y="828093"/>
                  <a:pt x="966862" y="760143"/>
                  <a:pt x="966862" y="676322"/>
                </a:cubicBezTo>
                <a:lnTo>
                  <a:pt x="966862" y="764115"/>
                </a:lnTo>
                <a:cubicBezTo>
                  <a:pt x="966862" y="855443"/>
                  <a:pt x="892826" y="929479"/>
                  <a:pt x="801498" y="929479"/>
                </a:cubicBezTo>
                <a:cubicBezTo>
                  <a:pt x="710170" y="929479"/>
                  <a:pt x="636133" y="855443"/>
                  <a:pt x="636133" y="764115"/>
                </a:cubicBezTo>
                <a:lnTo>
                  <a:pt x="636133" y="368998"/>
                </a:lnTo>
                <a:lnTo>
                  <a:pt x="636132" y="368998"/>
                </a:lnTo>
                <a:cubicBezTo>
                  <a:pt x="636132" y="503285"/>
                  <a:pt x="636131" y="637572"/>
                  <a:pt x="636131" y="771860"/>
                </a:cubicBezTo>
                <a:cubicBezTo>
                  <a:pt x="636131" y="862796"/>
                  <a:pt x="562412" y="936515"/>
                  <a:pt x="471476" y="936515"/>
                </a:cubicBezTo>
                <a:lnTo>
                  <a:pt x="471477" y="936514"/>
                </a:lnTo>
                <a:cubicBezTo>
                  <a:pt x="380541" y="936514"/>
                  <a:pt x="306822" y="862795"/>
                  <a:pt x="306822" y="771859"/>
                </a:cubicBezTo>
                <a:lnTo>
                  <a:pt x="306822" y="686040"/>
                </a:lnTo>
                <a:cubicBezTo>
                  <a:pt x="279713" y="746899"/>
                  <a:pt x="218487" y="788767"/>
                  <a:pt x="147482" y="788767"/>
                </a:cubicBezTo>
                <a:cubicBezTo>
                  <a:pt x="84464" y="788767"/>
                  <a:pt x="29149" y="755788"/>
                  <a:pt x="552" y="704446"/>
                </a:cubicBezTo>
                <a:lnTo>
                  <a:pt x="552" y="1338942"/>
                </a:lnTo>
                <a:cubicBezTo>
                  <a:pt x="-7143" y="1559080"/>
                  <a:pt x="64432" y="1611418"/>
                  <a:pt x="280723" y="1657586"/>
                </a:cubicBezTo>
                <a:cubicBezTo>
                  <a:pt x="497209" y="1703795"/>
                  <a:pt x="732576" y="1696059"/>
                  <a:pt x="964273" y="1680670"/>
                </a:cubicBezTo>
                <a:cubicBezTo>
                  <a:pt x="1280349" y="1609466"/>
                  <a:pt x="1227937" y="1404752"/>
                  <a:pt x="1392330" y="1315003"/>
                </a:cubicBezTo>
                <a:cubicBezTo>
                  <a:pt x="1529698" y="1197120"/>
                  <a:pt x="1759401" y="1210045"/>
                  <a:pt x="1942936" y="1157566"/>
                </a:cubicBezTo>
                <a:cubicBezTo>
                  <a:pt x="2059215" y="1118146"/>
                  <a:pt x="2112920" y="1098001"/>
                  <a:pt x="2116936" y="955370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5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>
            <a:off x="1346416" y="3850247"/>
            <a:ext cx="3816000" cy="0"/>
          </a:xfrm>
          <a:prstGeom prst="lin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385830" y="3850247"/>
            <a:ext cx="3816000" cy="0"/>
          </a:xfrm>
          <a:prstGeom prst="lin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</p:cxnSp>
      <p:pic>
        <p:nvPicPr>
          <p:cNvPr id="44" name="Picture 2" descr="http://taksi-korolev.com/images/tar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93" y="1332935"/>
            <a:ext cx="903128" cy="9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98" y="1537123"/>
            <a:ext cx="542925" cy="54292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538" y="2197061"/>
            <a:ext cx="326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b="1" dirty="0">
                <a:solidFill>
                  <a:srgbClr val="363636"/>
                </a:solidFill>
                <a:latin typeface="Calibri"/>
              </a:rPr>
              <a:t>Модель создания Системы </a:t>
            </a:r>
            <a:r>
              <a:rPr lang="ru-RU" b="1" dirty="0" smtClean="0">
                <a:solidFill>
                  <a:srgbClr val="363636"/>
                </a:solidFill>
                <a:latin typeface="Calibri"/>
              </a:rPr>
              <a:t>ЦОД</a:t>
            </a:r>
            <a:endParaRPr lang="ru-RU" b="1" dirty="0">
              <a:solidFill>
                <a:srgbClr val="363636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56637" y="2197061"/>
            <a:ext cx="326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b="1" dirty="0">
                <a:solidFill>
                  <a:srgbClr val="363636"/>
                </a:solidFill>
                <a:latin typeface="Calibri"/>
              </a:rPr>
              <a:t>Создание Системы ЦОД позволяет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37167" y="2184050"/>
            <a:ext cx="326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720">
              <a:spcAft>
                <a:spcPts val="600"/>
              </a:spcAft>
              <a:buClr>
                <a:srgbClr val="F9893D"/>
              </a:buClr>
              <a:buSzPct val="100000"/>
            </a:pPr>
            <a:r>
              <a:rPr lang="ru-RU" b="1" dirty="0">
                <a:solidFill>
                  <a:srgbClr val="363636"/>
                </a:solidFill>
                <a:latin typeface="Calibri"/>
              </a:rPr>
              <a:t>Единые фиксированные базовые тарифы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7258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Другая 1">
      <a:dk1>
        <a:srgbClr val="7F7F7F"/>
      </a:dk1>
      <a:lt1>
        <a:sysClr val="window" lastClr="FFFFFF"/>
      </a:lt1>
      <a:dk2>
        <a:srgbClr val="0A658C"/>
      </a:dk2>
      <a:lt2>
        <a:srgbClr val="B1E3F9"/>
      </a:lt2>
      <a:accent1>
        <a:srgbClr val="00B0F0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buClr>
            <a:srgbClr val="F9893D"/>
          </a:buClr>
          <a:buSzPct val="100000"/>
          <a:defRPr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26960</TotalTime>
  <Words>892</Words>
  <Application>Microsoft Office PowerPoint</Application>
  <PresentationFormat>Лист A4 (210x297 мм)</PresentationFormat>
  <Paragraphs>184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Narrow</vt:lpstr>
      <vt:lpstr>Tahoma</vt:lpstr>
      <vt:lpstr>Calibri</vt:lpstr>
      <vt:lpstr>Arial</vt:lpstr>
      <vt:lpstr>Wingdings</vt:lpstr>
      <vt:lpstr>Специальное оформление</vt:lpstr>
      <vt:lpstr>Создание катастрофоустойчивой системы ЦОД для государственных информационных ресурсов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Пичулин Алексей Николаевич</dc:creator>
  <cp:lastModifiedBy>Александр Шумский</cp:lastModifiedBy>
  <cp:revision>1108</cp:revision>
  <cp:lastPrinted>2015-09-03T13:13:44Z</cp:lastPrinted>
  <dcterms:created xsi:type="dcterms:W3CDTF">2014-08-01T08:36:39Z</dcterms:created>
  <dcterms:modified xsi:type="dcterms:W3CDTF">2016-02-04T09:25:50Z</dcterms:modified>
</cp:coreProperties>
</file>